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68d8b51c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68d8b51c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68d8b51c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68d8b51c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68d8b51c4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68d8b51c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68d8b51c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68d8b51c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68d8b51c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68d8b51c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68d8b51c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68d8b51c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68d8b51c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68d8b51c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68d8b51c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68d8b51c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68d8b51c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368d8b51c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68d8b51c4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68d8b51c4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68d8b51c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68d8b51c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68d8b51c4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68d8b51c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68d8b51c4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68d8b51c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68d8b51c4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68d8b51c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68d8b51c4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68d8b51c4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68d8b51c4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368d8b51c4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68d8b51c4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68d8b51c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68d8b51c4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368d8b51c4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68d8b51c4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368d8b51c4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68d8b51c4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368d8b51c4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68d8b51c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68d8b51c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68d8b51c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68d8b51c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68d8b51c4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68d8b51c4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68d8b51c4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368d8b51c4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68d8b51c4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68d8b51c4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68d8b51c4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68d8b51c4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68d8b51c4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68d8b51c4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68d8b51c4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368d8b51c4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68d8b51c4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368d8b51c4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68d8b51c4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68d8b51c4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68d8b51c4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368d8b51c4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68d8b51c4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368d8b51c4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68d8b51c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68d8b51c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68d8b51c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368d8b51c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68d8b51c4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68d8b51c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68d8b51c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68d8b51c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68d8b51c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68d8b51c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68d8b51c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68d8b51c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68d8b51c4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68d8b51c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68d8b51c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68d8b51c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91150"/>
            <a:ext cx="8520600" cy="9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Kibontom, vagy otthagyom?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950" y="1603150"/>
            <a:ext cx="5100112" cy="340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egyáltalán - ajándék?</a:t>
            </a:r>
            <a:endParaRPr sz="4420"/>
          </a:p>
        </p:txBody>
      </p:sp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13222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Drága / olcsó?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egyáltalán - ajándék?</a:t>
            </a:r>
            <a:endParaRPr sz="4420"/>
          </a:p>
        </p:txBody>
      </p:sp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13222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Drága / olcsó?</a:t>
            </a:r>
            <a:endParaRPr/>
          </a:p>
        </p:txBody>
      </p:sp>
      <p:sp>
        <p:nvSpPr>
          <p:cNvPr id="117" name="Google Shape;117;p23"/>
          <p:cNvSpPr txBox="1"/>
          <p:nvPr>
            <p:ph type="title"/>
          </p:nvPr>
        </p:nvSpPr>
        <p:spPr>
          <a:xfrm>
            <a:off x="789750" y="2285400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Kicsi</a:t>
            </a:r>
            <a:r>
              <a:rPr lang="hu"/>
              <a:t> / nagy?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egyáltalán - ajándék?</a:t>
            </a:r>
            <a:endParaRPr sz="4420"/>
          </a:p>
        </p:txBody>
      </p:sp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13222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Drága / olcsó?</a:t>
            </a:r>
            <a:endParaRPr/>
          </a:p>
        </p:txBody>
      </p:sp>
      <p:sp>
        <p:nvSpPr>
          <p:cNvPr id="124" name="Google Shape;124;p24"/>
          <p:cNvSpPr txBox="1"/>
          <p:nvPr>
            <p:ph type="title"/>
          </p:nvPr>
        </p:nvSpPr>
        <p:spPr>
          <a:xfrm>
            <a:off x="789750" y="2285400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Kicsi / nagy?</a:t>
            </a:r>
            <a:endParaRPr/>
          </a:p>
        </p:txBody>
      </p:sp>
      <p:sp>
        <p:nvSpPr>
          <p:cNvPr id="125" name="Google Shape;125;p24"/>
          <p:cNvSpPr txBox="1"/>
          <p:nvPr>
            <p:ph type="title"/>
          </p:nvPr>
        </p:nvSpPr>
        <p:spPr>
          <a:xfrm>
            <a:off x="1293950" y="31171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Vásárolt</a:t>
            </a:r>
            <a:r>
              <a:rPr lang="hu"/>
              <a:t> / saját kezű?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egyáltalán - ajándék?</a:t>
            </a:r>
            <a:endParaRPr sz="4420"/>
          </a:p>
        </p:txBody>
      </p:sp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13222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Drága / olcsó?</a:t>
            </a:r>
            <a:endParaRPr/>
          </a:p>
        </p:txBody>
      </p:sp>
      <p:sp>
        <p:nvSpPr>
          <p:cNvPr id="132" name="Google Shape;132;p25"/>
          <p:cNvSpPr txBox="1"/>
          <p:nvPr>
            <p:ph type="title"/>
          </p:nvPr>
        </p:nvSpPr>
        <p:spPr>
          <a:xfrm>
            <a:off x="789750" y="2285400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Kicsi / nagy?</a:t>
            </a:r>
            <a:endParaRPr/>
          </a:p>
        </p:txBody>
      </p:sp>
      <p:sp>
        <p:nvSpPr>
          <p:cNvPr id="133" name="Google Shape;133;p25"/>
          <p:cNvSpPr txBox="1"/>
          <p:nvPr>
            <p:ph type="title"/>
          </p:nvPr>
        </p:nvSpPr>
        <p:spPr>
          <a:xfrm>
            <a:off x="1293950" y="31171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Vásárolt / saját kezű?</a:t>
            </a:r>
            <a:endParaRPr/>
          </a:p>
        </p:txBody>
      </p:sp>
      <p:sp>
        <p:nvSpPr>
          <p:cNvPr id="134" name="Google Shape;134;p25"/>
          <p:cNvSpPr txBox="1"/>
          <p:nvPr>
            <p:ph type="title"/>
          </p:nvPr>
        </p:nvSpPr>
        <p:spPr>
          <a:xfrm>
            <a:off x="1943725" y="382127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Saját magamnak adhatok</a:t>
            </a:r>
            <a:r>
              <a:rPr lang="hu"/>
              <a:t>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egyáltalán - ajándék?</a:t>
            </a:r>
            <a:endParaRPr sz="4420"/>
          </a:p>
        </p:txBody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13222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Drága / olcsó?</a:t>
            </a:r>
            <a:endParaRPr/>
          </a:p>
        </p:txBody>
      </p:sp>
      <p:sp>
        <p:nvSpPr>
          <p:cNvPr id="141" name="Google Shape;141;p26"/>
          <p:cNvSpPr txBox="1"/>
          <p:nvPr>
            <p:ph type="title"/>
          </p:nvPr>
        </p:nvSpPr>
        <p:spPr>
          <a:xfrm>
            <a:off x="789750" y="2285400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Kicsi / nagy?</a:t>
            </a:r>
            <a:endParaRPr/>
          </a:p>
        </p:txBody>
      </p:sp>
      <p:sp>
        <p:nvSpPr>
          <p:cNvPr id="142" name="Google Shape;142;p26"/>
          <p:cNvSpPr txBox="1"/>
          <p:nvPr>
            <p:ph type="title"/>
          </p:nvPr>
        </p:nvSpPr>
        <p:spPr>
          <a:xfrm>
            <a:off x="1293950" y="31171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Vásárolt / saját kezű?</a:t>
            </a:r>
            <a:endParaRPr/>
          </a:p>
        </p:txBody>
      </p:sp>
      <p:sp>
        <p:nvSpPr>
          <p:cNvPr id="143" name="Google Shape;143;p26"/>
          <p:cNvSpPr txBox="1"/>
          <p:nvPr>
            <p:ph type="title"/>
          </p:nvPr>
        </p:nvSpPr>
        <p:spPr>
          <a:xfrm>
            <a:off x="1943725" y="382127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Saját magamnak adhatok?</a:t>
            </a:r>
            <a:endParaRPr/>
          </a:p>
        </p:txBody>
      </p:sp>
      <p:sp>
        <p:nvSpPr>
          <p:cNvPr id="144" name="Google Shape;144;p26"/>
          <p:cNvSpPr txBox="1"/>
          <p:nvPr>
            <p:ph type="title"/>
          </p:nvPr>
        </p:nvSpPr>
        <p:spPr>
          <a:xfrm>
            <a:off x="3891500" y="1455701"/>
            <a:ext cx="4880400" cy="14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9900"/>
                </a:solidFill>
              </a:rPr>
              <a:t>ajándék </a:t>
            </a:r>
            <a:r>
              <a:rPr lang="hu">
                <a:solidFill>
                  <a:srgbClr val="FF9900"/>
                </a:solidFill>
              </a:rPr>
              <a:t>= ingyenes, jó szándékú, viszonzást nem vár, szeretetből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egyáltalán - ajándék?</a:t>
            </a:r>
            <a:endParaRPr sz="4420"/>
          </a:p>
        </p:txBody>
      </p:sp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13222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Drága / olcsó?</a:t>
            </a:r>
            <a:endParaRPr/>
          </a:p>
        </p:txBody>
      </p:sp>
      <p:sp>
        <p:nvSpPr>
          <p:cNvPr id="151" name="Google Shape;151;p27"/>
          <p:cNvSpPr txBox="1"/>
          <p:nvPr>
            <p:ph type="title"/>
          </p:nvPr>
        </p:nvSpPr>
        <p:spPr>
          <a:xfrm>
            <a:off x="789750" y="2285400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Kicsi / nagy?</a:t>
            </a:r>
            <a:endParaRPr/>
          </a:p>
        </p:txBody>
      </p:sp>
      <p:sp>
        <p:nvSpPr>
          <p:cNvPr id="152" name="Google Shape;152;p27"/>
          <p:cNvSpPr txBox="1"/>
          <p:nvPr>
            <p:ph type="title"/>
          </p:nvPr>
        </p:nvSpPr>
        <p:spPr>
          <a:xfrm>
            <a:off x="1293950" y="31171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Vásárolt / saját kezű?</a:t>
            </a:r>
            <a:endParaRPr/>
          </a:p>
        </p:txBody>
      </p:sp>
      <p:sp>
        <p:nvSpPr>
          <p:cNvPr id="153" name="Google Shape;153;p27"/>
          <p:cNvSpPr txBox="1"/>
          <p:nvPr>
            <p:ph type="title"/>
          </p:nvPr>
        </p:nvSpPr>
        <p:spPr>
          <a:xfrm>
            <a:off x="1943725" y="382127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Saját magamnak adhatok?</a:t>
            </a:r>
            <a:endParaRPr/>
          </a:p>
        </p:txBody>
      </p:sp>
      <p:sp>
        <p:nvSpPr>
          <p:cNvPr id="154" name="Google Shape;154;p27"/>
          <p:cNvSpPr txBox="1"/>
          <p:nvPr>
            <p:ph type="title"/>
          </p:nvPr>
        </p:nvSpPr>
        <p:spPr>
          <a:xfrm>
            <a:off x="4000650" y="1697975"/>
            <a:ext cx="48804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500">
                <a:solidFill>
                  <a:srgbClr val="FF9900"/>
                </a:solidFill>
                <a:highlight>
                  <a:srgbClr val="000000"/>
                </a:highlight>
              </a:rPr>
              <a:t>Mi a legnagyobb ajándék, amit adhatok a másiknak?</a:t>
            </a:r>
            <a:endParaRPr sz="2500">
              <a:solidFill>
                <a:srgbClr val="FF9900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egyáltalán - ajándék?</a:t>
            </a:r>
            <a:endParaRPr sz="4420"/>
          </a:p>
        </p:txBody>
      </p:sp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13222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Drága / olcsó?</a:t>
            </a:r>
            <a:endParaRPr/>
          </a:p>
        </p:txBody>
      </p:sp>
      <p:sp>
        <p:nvSpPr>
          <p:cNvPr id="161" name="Google Shape;161;p28"/>
          <p:cNvSpPr txBox="1"/>
          <p:nvPr>
            <p:ph type="title"/>
          </p:nvPr>
        </p:nvSpPr>
        <p:spPr>
          <a:xfrm>
            <a:off x="789750" y="2285400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Kicsi / nagy?</a:t>
            </a:r>
            <a:endParaRPr/>
          </a:p>
        </p:txBody>
      </p:sp>
      <p:sp>
        <p:nvSpPr>
          <p:cNvPr id="162" name="Google Shape;162;p28"/>
          <p:cNvSpPr txBox="1"/>
          <p:nvPr>
            <p:ph type="title"/>
          </p:nvPr>
        </p:nvSpPr>
        <p:spPr>
          <a:xfrm>
            <a:off x="1293950" y="31171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Vásárolt / saját kezű?</a:t>
            </a:r>
            <a:endParaRPr/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1943725" y="382127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Saját magamnak adhatok?</a:t>
            </a:r>
            <a:endParaRPr/>
          </a:p>
        </p:txBody>
      </p:sp>
      <p:sp>
        <p:nvSpPr>
          <p:cNvPr id="164" name="Google Shape;164;p28"/>
          <p:cNvSpPr txBox="1"/>
          <p:nvPr>
            <p:ph type="title"/>
          </p:nvPr>
        </p:nvSpPr>
        <p:spPr>
          <a:xfrm>
            <a:off x="4000650" y="1697975"/>
            <a:ext cx="48804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500">
                <a:solidFill>
                  <a:srgbClr val="FF9900"/>
                </a:solidFill>
                <a:highlight>
                  <a:srgbClr val="000000"/>
                </a:highlight>
              </a:rPr>
              <a:t>SAJÁT MAGAM</a:t>
            </a:r>
            <a:endParaRPr sz="2500">
              <a:solidFill>
                <a:srgbClr val="FF9900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egyáltalán - ajándék?</a:t>
            </a:r>
            <a:endParaRPr sz="4420"/>
          </a:p>
        </p:txBody>
      </p:sp>
      <p:sp>
        <p:nvSpPr>
          <p:cNvPr id="170" name="Google Shape;170;p29"/>
          <p:cNvSpPr txBox="1"/>
          <p:nvPr>
            <p:ph type="title"/>
          </p:nvPr>
        </p:nvSpPr>
        <p:spPr>
          <a:xfrm>
            <a:off x="4000650" y="1697975"/>
            <a:ext cx="48804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500">
                <a:solidFill>
                  <a:srgbClr val="FF9900"/>
                </a:solidFill>
                <a:highlight>
                  <a:srgbClr val="000000"/>
                </a:highlight>
              </a:rPr>
              <a:t>SAJÁT MAGAM</a:t>
            </a:r>
            <a:endParaRPr sz="2500">
              <a:solidFill>
                <a:srgbClr val="FF9900"/>
              </a:solidFill>
              <a:highlight>
                <a:srgbClr val="000000"/>
              </a:highlight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75" y="1450350"/>
            <a:ext cx="3516476" cy="351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Kitől szoktunk ajándékot kapni?</a:t>
            </a:r>
            <a:endParaRPr sz="442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Kitől szoktunk ajándékot kapni?</a:t>
            </a:r>
            <a:endParaRPr sz="4420"/>
          </a:p>
        </p:txBody>
      </p:sp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13222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SZÜLŐK</a:t>
            </a:r>
            <a:endParaRPr/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937200" y="2481500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BARÁTOK</a:t>
            </a:r>
            <a:endParaRPr/>
          </a:p>
        </p:txBody>
      </p:sp>
      <p:sp>
        <p:nvSpPr>
          <p:cNvPr id="184" name="Google Shape;184;p31"/>
          <p:cNvSpPr txBox="1"/>
          <p:nvPr>
            <p:ph type="title"/>
          </p:nvPr>
        </p:nvSpPr>
        <p:spPr>
          <a:xfrm>
            <a:off x="2557450" y="353157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ROKONOK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33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Te milyen ajándéknak örülsz?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0950"/>
            <a:ext cx="2947613" cy="39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Kitől szoktunk ajándékot kapni?</a:t>
            </a:r>
            <a:endParaRPr sz="4420"/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132222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SZÜLŐK</a:t>
            </a:r>
            <a:endParaRPr/>
          </a:p>
        </p:txBody>
      </p:sp>
      <p:sp>
        <p:nvSpPr>
          <p:cNvPr id="191" name="Google Shape;191;p32"/>
          <p:cNvSpPr txBox="1"/>
          <p:nvPr>
            <p:ph type="title"/>
          </p:nvPr>
        </p:nvSpPr>
        <p:spPr>
          <a:xfrm>
            <a:off x="937200" y="2481500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BARÁTOK</a:t>
            </a:r>
            <a:endParaRPr/>
          </a:p>
        </p:txBody>
      </p:sp>
      <p:sp>
        <p:nvSpPr>
          <p:cNvPr id="192" name="Google Shape;192;p32"/>
          <p:cNvSpPr txBox="1"/>
          <p:nvPr>
            <p:ph type="title"/>
          </p:nvPr>
        </p:nvSpPr>
        <p:spPr>
          <a:xfrm>
            <a:off x="2557450" y="3531575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ROKONOK</a:t>
            </a:r>
            <a:endParaRPr/>
          </a:p>
        </p:txBody>
      </p:sp>
      <p:sp>
        <p:nvSpPr>
          <p:cNvPr id="193" name="Google Shape;193;p32"/>
          <p:cNvSpPr txBox="1"/>
          <p:nvPr>
            <p:ph type="title"/>
          </p:nvPr>
        </p:nvSpPr>
        <p:spPr>
          <a:xfrm>
            <a:off x="3631775" y="1694500"/>
            <a:ext cx="488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9900"/>
                </a:solidFill>
              </a:rPr>
              <a:t>AKIKKEL KAPCSOLATBAN VAGYUNK!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kapcsolatban lenni valakivel?</a:t>
            </a:r>
            <a:endParaRPr sz="442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Önszeretet</a:t>
            </a:r>
            <a:r>
              <a:rPr lang="hu" sz="4420"/>
              <a:t>?</a:t>
            </a:r>
            <a:endParaRPr sz="4420"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902" y="1169825"/>
            <a:ext cx="6404205" cy="38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75" y="207725"/>
            <a:ext cx="91440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Jóban-rosszban - főleg rosszban</a:t>
            </a:r>
            <a:r>
              <a:rPr lang="hu" sz="4420"/>
              <a:t>?</a:t>
            </a:r>
            <a:endParaRPr sz="4420"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138" y="1169825"/>
            <a:ext cx="7203875" cy="38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Baráti társaságok…</a:t>
            </a:r>
            <a:endParaRPr sz="4420"/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338" y="1250100"/>
            <a:ext cx="5593324" cy="37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Álmodozni egy társról…</a:t>
            </a:r>
            <a:endParaRPr sz="4420"/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379" y="1690725"/>
            <a:ext cx="3555250" cy="2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…majd csalódni…</a:t>
            </a:r>
            <a:endParaRPr sz="4420"/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38" y="1093625"/>
            <a:ext cx="5926925" cy="39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…és végül nevetni!</a:t>
            </a:r>
            <a:endParaRPr sz="4420"/>
          </a:p>
        </p:txBody>
      </p:sp>
      <p:pic>
        <p:nvPicPr>
          <p:cNvPr id="234" name="Google Shape;2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063" y="1169825"/>
            <a:ext cx="6025864" cy="38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Kapcsolat =</a:t>
            </a:r>
            <a:endParaRPr sz="41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kommunikáció, ismerni a másikat, hatni egymásra, egyfajta függés…</a:t>
            </a:r>
            <a:endParaRPr sz="412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Hogyan tudunk Istennel kapcsolatba kerülni?</a:t>
            </a:r>
            <a:endParaRPr sz="4120"/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725" y="1169825"/>
            <a:ext cx="2596435" cy="36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33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Te milyen ajándéknak örülsz?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0950"/>
            <a:ext cx="2947613" cy="39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413" y="1060950"/>
            <a:ext cx="5739186" cy="3013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Hogyan tudunk Istennel kapcsolatba kerülni?</a:t>
            </a:r>
            <a:endParaRPr sz="4120"/>
          </a:p>
        </p:txBody>
      </p:sp>
      <p:pic>
        <p:nvPicPr>
          <p:cNvPr id="251" name="Google Shape;2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725" y="1169825"/>
            <a:ext cx="2596435" cy="36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2"/>
          <p:cNvSpPr txBox="1"/>
          <p:nvPr>
            <p:ph type="title"/>
          </p:nvPr>
        </p:nvSpPr>
        <p:spPr>
          <a:xfrm>
            <a:off x="833325" y="2280575"/>
            <a:ext cx="3303300" cy="24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520"/>
              <a:t>IMA</a:t>
            </a:r>
            <a:endParaRPr sz="2520"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ts val="2520"/>
              <a:buChar char="-"/>
            </a:pPr>
            <a:r>
              <a:rPr lang="hu" sz="2520"/>
              <a:t>Hálát adni</a:t>
            </a:r>
            <a:endParaRPr sz="2520"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ts val="2520"/>
              <a:buChar char="-"/>
            </a:pPr>
            <a:r>
              <a:rPr lang="hu" sz="2520"/>
              <a:t>Bocsánatkérés</a:t>
            </a:r>
            <a:endParaRPr sz="2520"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ts val="2520"/>
              <a:buChar char="-"/>
            </a:pPr>
            <a:r>
              <a:rPr lang="hu" sz="2520"/>
              <a:t>Kérés</a:t>
            </a:r>
            <a:endParaRPr sz="2520"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ts val="2520"/>
              <a:buChar char="-"/>
            </a:pPr>
            <a:r>
              <a:rPr lang="hu" sz="2520"/>
              <a:t>Dicsőítés</a:t>
            </a:r>
            <a:endParaRPr sz="2520"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ts val="2520"/>
              <a:buChar char="-"/>
            </a:pPr>
            <a:r>
              <a:rPr lang="hu" sz="2520"/>
              <a:t>Beszélgetés…</a:t>
            </a:r>
            <a:endParaRPr sz="252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Isten 7 ajándéka a számunkra</a:t>
            </a:r>
            <a:endParaRPr sz="4120"/>
          </a:p>
        </p:txBody>
      </p:sp>
      <p:pic>
        <p:nvPicPr>
          <p:cNvPr id="258" name="Google Shape;2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38" y="1703225"/>
            <a:ext cx="442912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>
            <p:ph type="title"/>
          </p:nvPr>
        </p:nvSpPr>
        <p:spPr>
          <a:xfrm>
            <a:off x="0" y="3235150"/>
            <a:ext cx="91440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/>
              <a:t>Melyikben mi történik?</a:t>
            </a:r>
            <a:endParaRPr sz="2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Isten 7 ajándéka a számunkra</a:t>
            </a:r>
            <a:endParaRPr sz="4120"/>
          </a:p>
        </p:txBody>
      </p:sp>
      <p:pic>
        <p:nvPicPr>
          <p:cNvPr id="265" name="Google Shape;2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38" y="1703225"/>
            <a:ext cx="442912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4"/>
          <p:cNvSpPr txBox="1"/>
          <p:nvPr>
            <p:ph type="title"/>
          </p:nvPr>
        </p:nvSpPr>
        <p:spPr>
          <a:xfrm>
            <a:off x="0" y="3235150"/>
            <a:ext cx="91440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>
                <a:solidFill>
                  <a:srgbClr val="FF9900"/>
                </a:solidFill>
              </a:rPr>
              <a:t>Szentség =</a:t>
            </a:r>
            <a:endParaRPr sz="25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>
                <a:solidFill>
                  <a:srgbClr val="FF9900"/>
                </a:solidFill>
              </a:rPr>
              <a:t>látható jel, ami láthatatlan kegyelmet közvetít</a:t>
            </a:r>
            <a:endParaRPr sz="25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Isten 7 ajándéka a számunkra</a:t>
            </a:r>
            <a:endParaRPr sz="4120"/>
          </a:p>
        </p:txBody>
      </p:sp>
      <p:pic>
        <p:nvPicPr>
          <p:cNvPr id="272" name="Google Shape;2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38" y="1703225"/>
            <a:ext cx="442912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5"/>
          <p:cNvSpPr txBox="1"/>
          <p:nvPr>
            <p:ph type="title"/>
          </p:nvPr>
        </p:nvSpPr>
        <p:spPr>
          <a:xfrm>
            <a:off x="0" y="3235150"/>
            <a:ext cx="9144000" cy="14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>
                <a:solidFill>
                  <a:srgbClr val="FFFFFF"/>
                </a:solidFill>
              </a:rPr>
              <a:t>Belegondoltál?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>
                <a:solidFill>
                  <a:srgbClr val="FF9900"/>
                </a:solidFill>
              </a:rPr>
              <a:t>Mindegyik szentség életünk egy-egy fordulópontjához, vagy nehéz helyzetéhez köthető </a:t>
            </a:r>
            <a:r>
              <a:rPr lang="hu" sz="2500">
                <a:solidFill>
                  <a:srgbClr val="FFFFFF"/>
                </a:solidFill>
              </a:rPr>
              <a:t>=&gt; Isten mindig velünk akar lenni!</a:t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De én is megkaptam ezeket a láthatatlan kegyelmeket?</a:t>
            </a:r>
            <a:endParaRPr sz="4120"/>
          </a:p>
        </p:txBody>
      </p:sp>
      <p:pic>
        <p:nvPicPr>
          <p:cNvPr id="279" name="Google Shape;2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38" y="1703225"/>
            <a:ext cx="442912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type="title"/>
          </p:nvPr>
        </p:nvSpPr>
        <p:spPr>
          <a:xfrm>
            <a:off x="311700" y="2077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De én is megkaptam ezeket a láthatatlan kegyelmeket?</a:t>
            </a:r>
            <a:endParaRPr sz="4120"/>
          </a:p>
        </p:txBody>
      </p:sp>
      <p:pic>
        <p:nvPicPr>
          <p:cNvPr id="285" name="Google Shape;2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38" y="1703225"/>
            <a:ext cx="442912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7"/>
          <p:cNvSpPr txBox="1"/>
          <p:nvPr>
            <p:ph type="title"/>
          </p:nvPr>
        </p:nvSpPr>
        <p:spPr>
          <a:xfrm>
            <a:off x="0" y="3235150"/>
            <a:ext cx="91440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>
                <a:solidFill>
                  <a:srgbClr val="FFFFFF"/>
                </a:solidFill>
              </a:rPr>
              <a:t>Isten szabad akaratot adott nekünk: fel kell szítani, akarni kell őket, és akkor igen, Isten elkezdi kifejteni a szentség hatását.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hu" sz="2500">
                <a:solidFill>
                  <a:srgbClr val="FFFFFF"/>
                </a:solidFill>
              </a:rPr>
              <a:t>példa: minden megkeresztelt jár templomba?</a:t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type="title"/>
          </p:nvPr>
        </p:nvSpPr>
        <p:spPr>
          <a:xfrm>
            <a:off x="311700" y="207725"/>
            <a:ext cx="85206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2. Példa: Bérmálkozásom</a:t>
            </a:r>
            <a:br>
              <a:rPr lang="hu" sz="4120"/>
            </a:br>
            <a:r>
              <a:rPr lang="hu" sz="4120"/>
              <a:t>vs. a többiek</a:t>
            </a:r>
            <a:endParaRPr sz="4120"/>
          </a:p>
        </p:txBody>
      </p:sp>
      <p:pic>
        <p:nvPicPr>
          <p:cNvPr id="292" name="Google Shape;29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113" y="1693025"/>
            <a:ext cx="5211773" cy="32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type="title"/>
          </p:nvPr>
        </p:nvSpPr>
        <p:spPr>
          <a:xfrm>
            <a:off x="311700" y="207725"/>
            <a:ext cx="85206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3</a:t>
            </a:r>
            <a:r>
              <a:rPr lang="hu" sz="4120"/>
              <a:t>. Példa: Meggyónom, de nem gondolom komolyan?</a:t>
            </a:r>
            <a:endParaRPr sz="4120"/>
          </a:p>
        </p:txBody>
      </p:sp>
      <p:pic>
        <p:nvPicPr>
          <p:cNvPr id="298" name="Google Shape;2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063" y="1680875"/>
            <a:ext cx="3261875" cy="31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type="title"/>
          </p:nvPr>
        </p:nvSpPr>
        <p:spPr>
          <a:xfrm>
            <a:off x="311700" y="207725"/>
            <a:ext cx="85206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Mi szentség és mi nem az?</a:t>
            </a:r>
            <a:endParaRPr sz="4120"/>
          </a:p>
        </p:txBody>
      </p:sp>
      <p:sp>
        <p:nvSpPr>
          <p:cNvPr id="304" name="Google Shape;304;p50"/>
          <p:cNvSpPr txBox="1"/>
          <p:nvPr>
            <p:ph type="title"/>
          </p:nvPr>
        </p:nvSpPr>
        <p:spPr>
          <a:xfrm>
            <a:off x="311700" y="1488300"/>
            <a:ext cx="42549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/>
              <a:t>Szentség = Krisztus alapította, 7 db.</a:t>
            </a:r>
            <a:endParaRPr sz="2500"/>
          </a:p>
        </p:txBody>
      </p:sp>
      <p:sp>
        <p:nvSpPr>
          <p:cNvPr id="305" name="Google Shape;305;p50"/>
          <p:cNvSpPr txBox="1"/>
          <p:nvPr>
            <p:ph type="title"/>
          </p:nvPr>
        </p:nvSpPr>
        <p:spPr>
          <a:xfrm>
            <a:off x="4566600" y="1488300"/>
            <a:ext cx="42549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/>
              <a:t>Áldás/szentelmény = Az Egyház alapította, sokféle</a:t>
            </a:r>
            <a:endParaRPr sz="2500"/>
          </a:p>
        </p:txBody>
      </p:sp>
      <p:sp>
        <p:nvSpPr>
          <p:cNvPr id="306" name="Google Shape;306;p50"/>
          <p:cNvSpPr txBox="1"/>
          <p:nvPr>
            <p:ph type="title"/>
          </p:nvPr>
        </p:nvSpPr>
        <p:spPr>
          <a:xfrm>
            <a:off x="386000" y="2526250"/>
            <a:ext cx="4254900" cy="23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" sz="2000">
                <a:solidFill>
                  <a:srgbClr val="FF9900"/>
                </a:solidFill>
              </a:rPr>
              <a:t>beavató szentségek: </a:t>
            </a:r>
            <a:r>
              <a:rPr lang="hu" sz="2000"/>
              <a:t>keresztség, bérmálás, oltáriszentség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" sz="2000">
                <a:solidFill>
                  <a:srgbClr val="FF9900"/>
                </a:solidFill>
              </a:rPr>
              <a:t>gyógyulás szentségei: </a:t>
            </a:r>
            <a:r>
              <a:rPr lang="hu" sz="2000"/>
              <a:t>bűnbánat, betegek kenete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" sz="2000">
                <a:solidFill>
                  <a:srgbClr val="FF9900"/>
                </a:solidFill>
              </a:rPr>
              <a:t>közösség szolgálata:</a:t>
            </a:r>
            <a:br>
              <a:rPr lang="hu" sz="2000"/>
            </a:br>
            <a:r>
              <a:rPr lang="hu" sz="2000"/>
              <a:t>egyházi rend, házasság</a:t>
            </a:r>
            <a:endParaRPr sz="2000"/>
          </a:p>
        </p:txBody>
      </p:sp>
      <p:sp>
        <p:nvSpPr>
          <p:cNvPr id="307" name="Google Shape;307;p50"/>
          <p:cNvSpPr txBox="1"/>
          <p:nvPr>
            <p:ph type="title"/>
          </p:nvPr>
        </p:nvSpPr>
        <p:spPr>
          <a:xfrm>
            <a:off x="4640900" y="2495550"/>
            <a:ext cx="4254900" cy="23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" sz="2000">
                <a:solidFill>
                  <a:srgbClr val="FF9900"/>
                </a:solidFill>
              </a:rPr>
              <a:t>szentelmények</a:t>
            </a:r>
            <a:r>
              <a:rPr lang="hu" sz="2000">
                <a:solidFill>
                  <a:srgbClr val="FF9900"/>
                </a:solidFill>
              </a:rPr>
              <a:t>: </a:t>
            </a:r>
            <a:r>
              <a:rPr lang="hu" sz="2000"/>
              <a:t>temetés, szenteltvíz, szentelt tárgyak, búcsú, hamvaszkodás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" sz="2000">
                <a:solidFill>
                  <a:srgbClr val="FF9900"/>
                </a:solidFill>
              </a:rPr>
              <a:t>áldások</a:t>
            </a:r>
            <a:r>
              <a:rPr lang="hu" sz="2000">
                <a:solidFill>
                  <a:srgbClr val="FF9900"/>
                </a:solidFill>
              </a:rPr>
              <a:t>: </a:t>
            </a:r>
            <a:r>
              <a:rPr lang="hu" sz="2000"/>
              <a:t>papok (pl. mise végén), vagy mások egymásra mondott áldásai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000"/>
              <a:t>Mert Isten mindig velünk akar lenni.</a:t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/>
          <p:nvPr>
            <p:ph type="title"/>
          </p:nvPr>
        </p:nvSpPr>
        <p:spPr>
          <a:xfrm>
            <a:off x="311700" y="207725"/>
            <a:ext cx="85206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Azért kapjuk az ajándékokat, hogy céljuknak megfelelően éljünk velük!</a:t>
            </a:r>
            <a:endParaRPr sz="4120"/>
          </a:p>
        </p:txBody>
      </p:sp>
      <p:pic>
        <p:nvPicPr>
          <p:cNvPr id="313" name="Google Shape;31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38" y="1741550"/>
            <a:ext cx="442912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1"/>
          <p:cNvSpPr txBox="1"/>
          <p:nvPr>
            <p:ph type="title"/>
          </p:nvPr>
        </p:nvSpPr>
        <p:spPr>
          <a:xfrm>
            <a:off x="124450" y="3696125"/>
            <a:ext cx="85206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/>
              <a:t>Pl. rendszeres gyónás - áldozás, és a már megkapott többi szentség kegyelmeit is kérve éljük életünket.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33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Te milyen ajándéknak örülsz?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413" y="1060950"/>
            <a:ext cx="5739186" cy="30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/>
          <p:nvPr>
            <p:ph type="title"/>
          </p:nvPr>
        </p:nvSpPr>
        <p:spPr>
          <a:xfrm>
            <a:off x="311700" y="207725"/>
            <a:ext cx="85206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3T: Tudás, Tapasztalat, Tanúságtétel</a:t>
            </a:r>
            <a:endParaRPr sz="4120"/>
          </a:p>
        </p:txBody>
      </p:sp>
      <p:pic>
        <p:nvPicPr>
          <p:cNvPr id="320" name="Google Shape;32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38" y="1741550"/>
            <a:ext cx="442912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2"/>
          <p:cNvSpPr txBox="1"/>
          <p:nvPr>
            <p:ph type="title"/>
          </p:nvPr>
        </p:nvSpPr>
        <p:spPr>
          <a:xfrm>
            <a:off x="124450" y="3696125"/>
            <a:ext cx="85206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00"/>
              <a:t>Ha ezek egyensúlyban vannak, jól élünk az adott szentséggel!</a:t>
            </a:r>
            <a:endParaRPr sz="25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/>
          <p:nvPr>
            <p:ph type="title"/>
          </p:nvPr>
        </p:nvSpPr>
        <p:spPr>
          <a:xfrm>
            <a:off x="311700" y="207725"/>
            <a:ext cx="85206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120"/>
              <a:t>Köszönöm a figyelmet!</a:t>
            </a:r>
            <a:endParaRPr sz="4120"/>
          </a:p>
        </p:txBody>
      </p:sp>
      <p:pic>
        <p:nvPicPr>
          <p:cNvPr id="327" name="Google Shape;32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963" y="1312025"/>
            <a:ext cx="3298075" cy="32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33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Te milyen ajándéknak örülsz?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888" y="1060950"/>
            <a:ext cx="3695712" cy="386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33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Te milyen ajándéknak örülsz?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888" y="1060950"/>
            <a:ext cx="3695712" cy="386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80" y="1060950"/>
            <a:ext cx="5040395" cy="386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275" y="-521625"/>
            <a:ext cx="6672026" cy="667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30699" l="7258" r="17292" t="11884"/>
          <a:stretch/>
        </p:blipFill>
        <p:spPr>
          <a:xfrm>
            <a:off x="-1241775" y="0"/>
            <a:ext cx="120164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360125"/>
            <a:ext cx="85206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420"/>
              <a:t>Mit jelent egyáltalán - ajándék?</a:t>
            </a:r>
            <a:endParaRPr sz="442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