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5143500" type="screen16x9"/>
  <p:notesSz cx="6858000" cy="9144000"/>
  <p:embeddedFontLst>
    <p:embeddedFont>
      <p:font typeface="Spectral" panose="020B0604020202020204" charset="0"/>
      <p:regular r:id="rId15"/>
      <p:bold r:id="rId16"/>
      <p:italic r:id="rId17"/>
      <p:boldItalic r:id="rId18"/>
    </p:embeddedFont>
    <p:embeddedFont>
      <p:font typeface="Lobster" panose="020B0604020202020204" charset="0"/>
      <p:regular r:id="rId19"/>
    </p:embeddedFont>
    <p:embeddedFont>
      <p:font typeface="Roboto Slab" panose="020B0604020202020204" charset="0"/>
      <p:regular r:id="rId20"/>
      <p:bold r:id="rId21"/>
    </p:embeddedFont>
    <p:embeddedFont>
      <p:font typeface="Roboto" panose="020B0604020202020204" charset="0"/>
      <p:regular r:id="rId22"/>
      <p:bold r:id="rId23"/>
      <p:italic r:id="rId24"/>
      <p:boldItalic r:id="rId2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9" roundtripDataSignature="AMtx7mhUwzuVeV+kjlhQ970brTYxpCJD2A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835" y="4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0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" name="Google Shape;6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" name="Google Shape;121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8" name="Google Shape;128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0" name="Google Shape;140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8" name="Google Shape;68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" name="Google Shape;81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" name="Google Shape;88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" name="Google Shape;9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2" name="Google Shape;10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" name="Google Shape;109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5" name="Google Shape;115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4"/>
          <p:cNvSpPr/>
          <p:nvPr/>
        </p:nvSpPr>
        <p:spPr>
          <a:xfrm>
            <a:off x="1524800" y="672606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accent5"/>
            </a:solidFill>
            <a:prstDash val="solid"/>
            <a:miter lim="8000"/>
            <a:headEnd type="none" w="sm" len="sm"/>
            <a:tailEnd type="none" w="sm" len="sm"/>
          </a:ln>
        </p:spPr>
      </p:sp>
      <p:sp>
        <p:nvSpPr>
          <p:cNvPr id="11" name="Google Shape;11;p14"/>
          <p:cNvSpPr/>
          <p:nvPr/>
        </p:nvSpPr>
        <p:spPr>
          <a:xfrm rot="10800000">
            <a:off x="6537563" y="3342925"/>
            <a:ext cx="1081625" cy="1124950"/>
          </a:xfrm>
          <a:custGeom>
            <a:avLst/>
            <a:gdLst/>
            <a:ahLst/>
            <a:cxnLst/>
            <a:rect l="l" t="t" r="r" b="b"/>
            <a:pathLst>
              <a:path w="43265" h="44998" extrusionOk="0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w="28575" cap="flat" cmpd="sng">
            <a:solidFill>
              <a:schemeClr val="accent5"/>
            </a:solidFill>
            <a:prstDash val="solid"/>
            <a:miter lim="8000"/>
            <a:headEnd type="none" w="sm" len="sm"/>
            <a:tailEnd type="none" w="sm" len="sm"/>
          </a:ln>
        </p:spPr>
      </p:sp>
      <p:cxnSp>
        <p:nvCxnSpPr>
          <p:cNvPr id="12" name="Google Shape;12;p14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Google Shape;13;p14"/>
          <p:cNvSpPr txBox="1">
            <a:spLocks noGrp="1"/>
          </p:cNvSpPr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4" name="Google Shape;14;p14"/>
          <p:cNvSpPr txBox="1">
            <a:spLocks noGrp="1"/>
          </p:cNvSpPr>
          <p:nvPr>
            <p:ph type="subTitle" idx="1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15" name="Google Shape;15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23"/>
          <p:cNvSpPr/>
          <p:nvPr/>
        </p:nvSpPr>
        <p:spPr>
          <a:xfrm>
            <a:off x="150" y="5076825"/>
            <a:ext cx="9143700" cy="66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23"/>
          <p:cNvSpPr txBox="1">
            <a:spLocks noGrp="1"/>
          </p:cNvSpPr>
          <p:nvPr>
            <p:ph type="title" hasCustomPrompt="1"/>
          </p:nvPr>
        </p:nvSpPr>
        <p:spPr>
          <a:xfrm>
            <a:off x="387900" y="1152450"/>
            <a:ext cx="8368200" cy="15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23"/>
          <p:cNvSpPr txBox="1">
            <a:spLocks noGrp="1"/>
          </p:cNvSpPr>
          <p:nvPr>
            <p:ph type="body" idx="1"/>
          </p:nvPr>
        </p:nvSpPr>
        <p:spPr>
          <a:xfrm>
            <a:off x="387900" y="2919450"/>
            <a:ext cx="8368200" cy="10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6" name="Google Shape;56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15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8" name="Google Shape;18;p15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5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0" name="Google Shape;20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2" name="Google Shape;22;p16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3" name="Google Shape;23;p16"/>
          <p:cNvSpPr txBox="1">
            <a:spLocks noGrp="1"/>
          </p:cNvSpPr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24" name="Google Shape;24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Google Shape;26;p17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7" name="Google Shape;27;p17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7"/>
          <p:cNvSpPr txBox="1">
            <a:spLocks noGrp="1"/>
          </p:cNvSpPr>
          <p:nvPr>
            <p:ph type="body" idx="1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9" name="Google Shape;29;p17"/>
          <p:cNvSpPr txBox="1">
            <a:spLocks noGrp="1"/>
          </p:cNvSpPr>
          <p:nvPr>
            <p:ph type="body" idx="2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0" name="Google Shape;30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8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oogle Shape;35;p19"/>
          <p:cNvCxnSpPr/>
          <p:nvPr/>
        </p:nvCxnSpPr>
        <p:spPr>
          <a:xfrm>
            <a:off x="489218" y="1412277"/>
            <a:ext cx="331500" cy="0"/>
          </a:xfrm>
          <a:prstGeom prst="straightConnector1">
            <a:avLst/>
          </a:prstGeom>
          <a:noFill/>
          <a:ln w="38100" cap="flat" cmpd="sng">
            <a:solidFill>
              <a:schemeClr val="accent4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6" name="Google Shape;36;p19"/>
          <p:cNvSpPr txBox="1">
            <a:spLocks noGrp="1"/>
          </p:cNvSpPr>
          <p:nvPr>
            <p:ph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7" name="Google Shape;37;p19"/>
          <p:cNvSpPr txBox="1">
            <a:spLocks noGrp="1"/>
          </p:cNvSpPr>
          <p:nvPr>
            <p:ph type="body" idx="1"/>
          </p:nvPr>
        </p:nvSpPr>
        <p:spPr>
          <a:xfrm>
            <a:off x="387900" y="1594025"/>
            <a:ext cx="2808000" cy="268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8" name="Google Shape;38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0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41" name="Google Shape;41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1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4" name="Google Shape;44;p21"/>
          <p:cNvCxnSpPr/>
          <p:nvPr/>
        </p:nvCxnSpPr>
        <p:spPr>
          <a:xfrm>
            <a:off x="5029675" y="4495503"/>
            <a:ext cx="540900" cy="0"/>
          </a:xfrm>
          <a:prstGeom prst="straightConnector1">
            <a:avLst/>
          </a:prstGeom>
          <a:noFill/>
          <a:ln w="38100" cap="flat" cmpd="sng">
            <a:solidFill>
              <a:schemeClr val="accent5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5" name="Google Shape;45;p21"/>
          <p:cNvSpPr txBox="1">
            <a:spLocks noGrp="1"/>
          </p:cNvSpPr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46" name="Google Shape;46;p21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21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2"/>
          <p:cNvSpPr txBox="1">
            <a:spLocks noGrp="1"/>
          </p:cNvSpPr>
          <p:nvPr>
            <p:ph type="body" idx="1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>
            <a:endParaRPr/>
          </a:p>
        </p:txBody>
      </p:sp>
      <p:sp>
        <p:nvSpPr>
          <p:cNvPr id="51" name="Google Shape;51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rina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3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0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0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0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0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0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0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0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0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 b="0" i="0" u="none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3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 sz="14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h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"/>
          <p:cNvSpPr txBox="1">
            <a:spLocks noGrp="1"/>
          </p:cNvSpPr>
          <p:nvPr>
            <p:ph type="ctrTitle"/>
          </p:nvPr>
        </p:nvSpPr>
        <p:spPr>
          <a:xfrm>
            <a:off x="1072550" y="621375"/>
            <a:ext cx="6090000" cy="96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r>
              <a:rPr lang="hu">
                <a:latin typeface="Lobster"/>
                <a:ea typeface="Lobster"/>
                <a:cs typeface="Lobster"/>
                <a:sym typeface="Lobster"/>
              </a:rPr>
              <a:t>Elindulás az úton…</a:t>
            </a:r>
            <a:endParaRPr>
              <a:latin typeface="Lobster"/>
              <a:ea typeface="Lobster"/>
              <a:cs typeface="Lobster"/>
              <a:sym typeface="Lobster"/>
            </a:endParaRPr>
          </a:p>
        </p:txBody>
      </p:sp>
      <p:sp>
        <p:nvSpPr>
          <p:cNvPr id="64" name="Google Shape;64;p1"/>
          <p:cNvSpPr txBox="1">
            <a:spLocks noGrp="1"/>
          </p:cNvSpPr>
          <p:nvPr>
            <p:ph type="subTitle" idx="1"/>
          </p:nvPr>
        </p:nvSpPr>
        <p:spPr>
          <a:xfrm>
            <a:off x="4041325" y="4514575"/>
            <a:ext cx="50145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77500" lnSpcReduction="1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42857"/>
              <a:buNone/>
            </a:pPr>
            <a:r>
              <a:rPr lang="hu"/>
              <a:t>*Mostanra ezt a képet már sokan láthattátok</a:t>
            </a:r>
            <a:endParaRPr/>
          </a:p>
        </p:txBody>
      </p:sp>
      <p:pic>
        <p:nvPicPr>
          <p:cNvPr id="65" name="Google Shape;65;p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537804" y="1590375"/>
            <a:ext cx="1873145" cy="2924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0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hu"/>
              <a:t>Domi</a:t>
            </a:r>
            <a:endParaRPr/>
          </a:p>
        </p:txBody>
      </p:sp>
      <p:sp>
        <p:nvSpPr>
          <p:cNvPr id="124" name="Google Shape;124;p10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lang="hu"/>
              <a:t>Mint édesapa a keresztségről</a:t>
            </a:r>
            <a:endParaRPr/>
          </a:p>
        </p:txBody>
      </p:sp>
      <p:pic>
        <p:nvPicPr>
          <p:cNvPr id="125" name="Google Shape;125;p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000500" y="0"/>
            <a:ext cx="51435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Kép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4364" y="0"/>
            <a:ext cx="51435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11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hu"/>
              <a:t>Ricsi</a:t>
            </a:r>
            <a:endParaRPr/>
          </a:p>
        </p:txBody>
      </p:sp>
      <p:sp>
        <p:nvSpPr>
          <p:cNvPr id="131" name="Google Shape;131;p11"/>
          <p:cNvSpPr txBox="1">
            <a:spLocks noGrp="1"/>
          </p:cNvSpPr>
          <p:nvPr>
            <p:ph type="body" idx="1"/>
          </p:nvPr>
        </p:nvSpPr>
        <p:spPr>
          <a:xfrm>
            <a:off x="2160000" y="2571750"/>
            <a:ext cx="3601200" cy="85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lang="hu"/>
              <a:t>,,Fogadom, hogy az életben és a hitben támogatlak.˝</a:t>
            </a:r>
            <a:endParaRPr/>
          </a:p>
        </p:txBody>
      </p:sp>
      <p:pic>
        <p:nvPicPr>
          <p:cNvPr id="132" name="Google Shape;132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8550" y="1903850"/>
            <a:ext cx="1973850" cy="3003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27100" y="535775"/>
            <a:ext cx="2430525" cy="257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p11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006263" y="407175"/>
            <a:ext cx="3387425" cy="1781150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1"/>
          <p:cNvSpPr txBox="1"/>
          <p:nvPr/>
        </p:nvSpPr>
        <p:spPr>
          <a:xfrm>
            <a:off x="2797975" y="2248650"/>
            <a:ext cx="3462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lang="hu" sz="9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Marlon Brando, </a:t>
            </a:r>
            <a:r>
              <a:rPr lang="hu" sz="900" b="0" i="1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A keresztapa</a:t>
            </a:r>
            <a:r>
              <a:rPr lang="hu" sz="9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 c. filmből</a:t>
            </a:r>
            <a:endParaRPr sz="900" b="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6" name="Google Shape;136;p11"/>
          <p:cNvSpPr txBox="1"/>
          <p:nvPr/>
        </p:nvSpPr>
        <p:spPr>
          <a:xfrm>
            <a:off x="2593175" y="3726000"/>
            <a:ext cx="6118500" cy="141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</a:pPr>
            <a:r>
              <a:rPr lang="hu"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A keresztszülőnek, segítenie kell a szülők munkáját ahol és ahogy tudja</a:t>
            </a:r>
            <a:endParaRPr sz="18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</a:pPr>
            <a:r>
              <a:rPr lang="hu" sz="1800" b="0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nem csak a hitre, de az életre is nevelnie kell a gyermekeket</a:t>
            </a:r>
            <a:endParaRPr sz="1800" b="0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7" name="Google Shape;137;p11"/>
          <p:cNvSpPr txBox="1"/>
          <p:nvPr/>
        </p:nvSpPr>
        <p:spPr>
          <a:xfrm>
            <a:off x="2925275" y="3251100"/>
            <a:ext cx="54543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rPr lang="hu" sz="3000" b="0" i="0" u="sng" strike="noStrike" cap="none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rPr>
              <a:t>Amit tapasztaltam:</a:t>
            </a:r>
            <a:endParaRPr sz="1400" b="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2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hu"/>
              <a:t>Köszönjük!</a:t>
            </a:r>
            <a:endParaRPr/>
          </a:p>
        </p:txBody>
      </p:sp>
      <p:sp>
        <p:nvSpPr>
          <p:cNvPr id="143" name="Google Shape;143;p12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2"/>
          <p:cNvSpPr txBox="1">
            <a:spLocks noGrp="1"/>
          </p:cNvSpPr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None/>
            </a:pPr>
            <a:endParaRPr/>
          </a:p>
        </p:txBody>
      </p:sp>
      <p:sp>
        <p:nvSpPr>
          <p:cNvPr id="71" name="Google Shape;71;p2"/>
          <p:cNvSpPr txBox="1">
            <a:spLocks noGrp="1"/>
          </p:cNvSpPr>
          <p:nvPr>
            <p:ph type="subTitle" idx="1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</a:pPr>
            <a:endParaRPr/>
          </a:p>
        </p:txBody>
      </p:sp>
      <p:pic>
        <p:nvPicPr>
          <p:cNvPr id="72" name="Google Shape;72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871663" y="715325"/>
            <a:ext cx="5400674" cy="402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3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hu"/>
              <a:t>Mi is a keresztség? </a:t>
            </a:r>
            <a:endParaRPr/>
          </a:p>
        </p:txBody>
      </p:sp>
      <p:sp>
        <p:nvSpPr>
          <p:cNvPr id="78" name="Google Shape;78;p3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hu" u="sng"/>
              <a:t>Definíció: </a:t>
            </a:r>
            <a:r>
              <a:rPr lang="hu"/>
              <a:t> A egyházhoz való tartozás szertartással, a hit megvallásával és fogadlom tétellel megerősítve és igazolva azt</a:t>
            </a: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100"/>
              </a:spcBef>
              <a:spcAft>
                <a:spcPts val="0"/>
              </a:spcAft>
              <a:buSzPts val="1800"/>
              <a:buAutoNum type="arabicPeriod"/>
            </a:pPr>
            <a:r>
              <a:rPr lang="hu"/>
              <a:t>hat-domi</a:t>
            </a: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AutoNum type="arabicPeriod"/>
            </a:pPr>
            <a:r>
              <a:rPr lang="hu"/>
              <a:t>kiszolg- közös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hu"/>
              <a:t>Keresztelés feltételei és menete</a:t>
            </a:r>
            <a:endParaRPr/>
          </a:p>
        </p:txBody>
      </p:sp>
      <p:sp>
        <p:nvSpPr>
          <p:cNvPr id="84" name="Google Shape;84;p4"/>
          <p:cNvSpPr txBox="1">
            <a:spLocks noGrp="1"/>
          </p:cNvSpPr>
          <p:nvPr>
            <p:ph type="body" idx="1"/>
          </p:nvPr>
        </p:nvSpPr>
        <p:spPr>
          <a:xfrm>
            <a:off x="387900" y="1489825"/>
            <a:ext cx="4005600" cy="30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hu" b="1" u="sng"/>
              <a:t>Gyermekkorban</a:t>
            </a:r>
            <a:endParaRPr b="1" u="sng"/>
          </a:p>
          <a:p>
            <a:pPr marL="4572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hu"/>
              <a:t>Szülők és keresztszülők legyenek hívők</a:t>
            </a: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hu"/>
              <a:t>Lehetőség szerint gyakorolják az egyház hitét</a:t>
            </a:r>
            <a:endParaRPr/>
          </a:p>
        </p:txBody>
      </p:sp>
      <p:sp>
        <p:nvSpPr>
          <p:cNvPr id="85" name="Google Shape;85;p4"/>
          <p:cNvSpPr txBox="1"/>
          <p:nvPr/>
        </p:nvSpPr>
        <p:spPr>
          <a:xfrm>
            <a:off x="4618450" y="1489825"/>
            <a:ext cx="3954000" cy="364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hu" sz="1800" b="1" i="0" u="sng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Felnőttként</a:t>
            </a:r>
            <a:endParaRPr sz="1800" b="1" i="0" u="sng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</a:pPr>
            <a:r>
              <a:rPr lang="hu" sz="18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Keresztszülő (min. 1)</a:t>
            </a:r>
            <a:endParaRPr sz="1800" b="1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marR="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</a:pPr>
            <a:r>
              <a:rPr lang="hu" sz="1800" b="1" i="0" u="none" strike="noStrike" cap="none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katekumenátus</a:t>
            </a:r>
            <a:endParaRPr sz="1800" b="1" i="0" u="none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sng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sng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sng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sng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sng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sng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sng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1" i="0" u="sng" strike="noStrike" cap="none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5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endParaRPr/>
          </a:p>
        </p:txBody>
      </p:sp>
      <p:sp>
        <p:nvSpPr>
          <p:cNvPr id="91" name="Google Shape;91;p5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6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hu" b="1" u="sng">
                <a:latin typeface="Spectral"/>
                <a:ea typeface="Spectral"/>
                <a:cs typeface="Spectral"/>
                <a:sym typeface="Spectral"/>
              </a:rPr>
              <a:t>Az a bizonyos eset</a:t>
            </a:r>
            <a:endParaRPr b="1" u="sng">
              <a:latin typeface="Spectral"/>
              <a:ea typeface="Spectral"/>
              <a:cs typeface="Spectral"/>
              <a:sym typeface="Spectral"/>
            </a:endParaRPr>
          </a:p>
        </p:txBody>
      </p:sp>
      <p:sp>
        <p:nvSpPr>
          <p:cNvPr id="97" name="Google Shape;97;p6"/>
          <p:cNvSpPr txBox="1">
            <a:spLocks noGrp="1"/>
          </p:cNvSpPr>
          <p:nvPr>
            <p:ph type="body" idx="1"/>
          </p:nvPr>
        </p:nvSpPr>
        <p:spPr>
          <a:xfrm>
            <a:off x="387900" y="1273975"/>
            <a:ext cx="3573300" cy="351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900"/>
              <a:buFont typeface="Times New Roman"/>
              <a:buChar char="●"/>
            </a:pPr>
            <a:r>
              <a:rPr lang="hu" sz="190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„Nekem van szükségem a te keresztségedre, s te jössz hozzám?”</a:t>
            </a:r>
            <a:endParaRPr sz="1900">
              <a:solidFill>
                <a:srgbClr val="333333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900"/>
              <a:buFont typeface="Times New Roman"/>
              <a:buChar char="●"/>
            </a:pPr>
            <a:r>
              <a:rPr lang="hu" sz="190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„Hagyd ezt most! Illő, hogy mindent megtegyünk, ami elő van írva.”</a:t>
            </a:r>
            <a:endParaRPr sz="1900">
              <a:solidFill>
                <a:srgbClr val="333333"/>
              </a:solidFill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457200" lvl="0" indent="-3492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1900"/>
              <a:buFont typeface="Times New Roman"/>
              <a:buChar char="●"/>
            </a:pPr>
            <a:r>
              <a:rPr lang="hu" sz="1900">
                <a:solidFill>
                  <a:srgbClr val="333333"/>
                </a:solidFill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Az égből szózat hallatszott: „Ez az én szeretett Fiam, akiben kedvem telik.”</a:t>
            </a:r>
            <a:endParaRPr sz="2500"/>
          </a:p>
        </p:txBody>
      </p:sp>
      <p:pic>
        <p:nvPicPr>
          <p:cNvPr id="98" name="Google Shape;98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947799" y="1207113"/>
            <a:ext cx="4890952" cy="3644325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6"/>
          <p:cNvSpPr txBox="1"/>
          <p:nvPr/>
        </p:nvSpPr>
        <p:spPr>
          <a:xfrm>
            <a:off x="792950" y="4693450"/>
            <a:ext cx="1264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hu" sz="1400" b="0" i="0" u="none" strike="noStrike" cap="none">
                <a:solidFill>
                  <a:srgbClr val="000000"/>
                </a:solidFill>
                <a:latin typeface="Roboto"/>
                <a:ea typeface="Roboto"/>
                <a:cs typeface="Roboto"/>
                <a:sym typeface="Roboto"/>
              </a:rPr>
              <a:t>videó+</a:t>
            </a:r>
            <a:endParaRPr sz="1400" b="0" i="0" u="none" strike="noStrike" cap="none">
              <a:solidFill>
                <a:srgbClr val="000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7"/>
          <p:cNvSpPr txBox="1">
            <a:spLocks noGrp="1"/>
          </p:cNvSpPr>
          <p:nvPr>
            <p:ph type="title"/>
          </p:nvPr>
        </p:nvSpPr>
        <p:spPr>
          <a:xfrm>
            <a:off x="509800" y="677450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hu" u="sng"/>
              <a:t>,,Lelki elsősegély nyújtás”</a:t>
            </a:r>
            <a:endParaRPr u="sng"/>
          </a:p>
        </p:txBody>
      </p:sp>
      <p:sp>
        <p:nvSpPr>
          <p:cNvPr id="105" name="Google Shape;105;p7"/>
          <p:cNvSpPr txBox="1">
            <a:spLocks noGrp="1"/>
          </p:cNvSpPr>
          <p:nvPr>
            <p:ph type="body" idx="1"/>
          </p:nvPr>
        </p:nvSpPr>
        <p:spPr>
          <a:xfrm>
            <a:off x="60375" y="1538350"/>
            <a:ext cx="5277300" cy="30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hu"/>
              <a:t>Vészhelyzet esetén bárki keresztelhet</a:t>
            </a: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hu"/>
              <a:t>Például ha az újszülött életveszélyben van…</a:t>
            </a: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hu"/>
              <a:t>„(keresztnév), én megkeresztellek téged az Atya és a Fiú és a Szentlélek nevében”, miközben háromszor alámeríti vagy fejét leönti vízzel.</a:t>
            </a: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hu"/>
              <a:t>Utólag értesíteni kell a területileg illetékes plébánost, és egy papnak pótolnia kell a keresztelés elmaradt szertartását és az anyakönyvezést.</a:t>
            </a:r>
            <a:endParaRPr sz="1550">
              <a:highlight>
                <a:srgbClr val="FFFFFF"/>
              </a:highlight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endParaRPr/>
          </a:p>
        </p:txBody>
      </p:sp>
      <p:pic>
        <p:nvPicPr>
          <p:cNvPr id="106" name="Google Shape;106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81475" y="1702450"/>
            <a:ext cx="4817325" cy="2709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8"/>
          <p:cNvSpPr txBox="1">
            <a:spLocks noGrp="1"/>
          </p:cNvSpPr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rPr lang="hu"/>
              <a:t>Az elhagyott út?</a:t>
            </a:r>
            <a:endParaRPr/>
          </a:p>
        </p:txBody>
      </p:sp>
      <p:sp>
        <p:nvSpPr>
          <p:cNvPr id="112" name="Google Shape;112;p8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hu"/>
              <a:t>Vannak, akiket csecsemőként megkeresztelnek</a:t>
            </a: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hu"/>
              <a:t>Vannak, akik felnőttként, hosszú felkészítés után keresztelkednek meg</a:t>
            </a: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hu"/>
              <a:t>Vannak, akik felhagyják a hitüket</a:t>
            </a: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hu"/>
              <a:t>Vannak, akik kitartanak</a:t>
            </a: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hu"/>
              <a:t>A gazdag ifjú története</a:t>
            </a:r>
            <a:endParaRPr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hu"/>
              <a:t>Te hol tartasz?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9"/>
          <p:cNvSpPr txBox="1">
            <a:spLocks noGrp="1"/>
          </p:cNvSpPr>
          <p:nvPr>
            <p:ph type="title"/>
          </p:nvPr>
        </p:nvSpPr>
        <p:spPr>
          <a:xfrm>
            <a:off x="387900" y="339650"/>
            <a:ext cx="8368200" cy="88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hu"/>
              <a:t>Ne hagyd el!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hu"/>
              <a:t>Fedezd fel te is a keresztség kegyelmeit!</a:t>
            </a:r>
            <a:endParaRPr/>
          </a:p>
        </p:txBody>
      </p:sp>
      <p:sp>
        <p:nvSpPr>
          <p:cNvPr id="118" name="Google Shape;118;p9"/>
          <p:cNvSpPr txBox="1">
            <a:spLocks noGrp="1"/>
          </p:cNvSpPr>
          <p:nvPr>
            <p:ph type="body" idx="1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Marina">
  <a:themeElements>
    <a:clrScheme name="Marina">
      <a:dk1>
        <a:srgbClr val="FFFFFF"/>
      </a:dk1>
      <a:lt1>
        <a:srgbClr val="00517C"/>
      </a:lt1>
      <a:dk2>
        <a:srgbClr val="004065"/>
      </a:dk2>
      <a:lt2>
        <a:srgbClr val="CFD8DC"/>
      </a:lt2>
      <a:accent1>
        <a:srgbClr val="0277BD"/>
      </a:accent1>
      <a:accent2>
        <a:srgbClr val="558B2F"/>
      </a:accent2>
      <a:accent3>
        <a:srgbClr val="009688"/>
      </a:accent3>
      <a:accent4>
        <a:srgbClr val="039BE5"/>
      </a:accent4>
      <a:accent5>
        <a:srgbClr val="8BC34A"/>
      </a:accent5>
      <a:accent6>
        <a:srgbClr val="FFEB38"/>
      </a:accent6>
      <a:hlink>
        <a:srgbClr val="8BC34A"/>
      </a:hlink>
      <a:folHlink>
        <a:srgbClr val="8BC3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279</Words>
  <Application>Microsoft Office PowerPoint</Application>
  <PresentationFormat>Diavetítés a képernyőre (16:9 oldalarány)</PresentationFormat>
  <Paragraphs>47</Paragraphs>
  <Slides>12</Slides>
  <Notes>12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12</vt:i4>
      </vt:variant>
    </vt:vector>
  </HeadingPairs>
  <TitlesOfParts>
    <vt:vector size="19" baseType="lpstr">
      <vt:lpstr>Spectral</vt:lpstr>
      <vt:lpstr>Lobster</vt:lpstr>
      <vt:lpstr>Arial</vt:lpstr>
      <vt:lpstr>Roboto Slab</vt:lpstr>
      <vt:lpstr>Roboto</vt:lpstr>
      <vt:lpstr>Times New Roman</vt:lpstr>
      <vt:lpstr>Marina</vt:lpstr>
      <vt:lpstr>Elindulás az úton…</vt:lpstr>
      <vt:lpstr>PowerPoint-bemutató</vt:lpstr>
      <vt:lpstr>Mi is a keresztség? </vt:lpstr>
      <vt:lpstr>Keresztelés feltételei és menete</vt:lpstr>
      <vt:lpstr>PowerPoint-bemutató</vt:lpstr>
      <vt:lpstr>Az a bizonyos eset</vt:lpstr>
      <vt:lpstr>,,Lelki elsősegély nyújtás”</vt:lpstr>
      <vt:lpstr>Az elhagyott út?</vt:lpstr>
      <vt:lpstr>Ne hagyd el! Fedezd fel te is a keresztség kegyelmeit!</vt:lpstr>
      <vt:lpstr>Domi</vt:lpstr>
      <vt:lpstr>Ricsi</vt:lpstr>
      <vt:lpstr>Köszönjük!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Elindulás az úton…</dc:title>
  <cp:lastModifiedBy>User</cp:lastModifiedBy>
  <cp:revision>1</cp:revision>
  <dcterms:modified xsi:type="dcterms:W3CDTF">2022-08-31T17:35:59Z</dcterms:modified>
</cp:coreProperties>
</file>