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7" r:id="rId5"/>
    <p:sldId id="258" r:id="rId6"/>
    <p:sldId id="259" r:id="rId7"/>
    <p:sldId id="270" r:id="rId8"/>
    <p:sldId id="260" r:id="rId9"/>
    <p:sldId id="261" r:id="rId10"/>
    <p:sldId id="262" r:id="rId11"/>
    <p:sldId id="263" r:id="rId12"/>
    <p:sldId id="264" r:id="rId13"/>
    <p:sldId id="265" r:id="rId14"/>
    <p:sldId id="267" r:id="rId15"/>
    <p:sldId id="266" r:id="rId16"/>
    <p:sldId id="268" r:id="rId17"/>
    <p:sldId id="273" r:id="rId18"/>
    <p:sldId id="269" r:id="rId19"/>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7"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6807DED-8D18-4F02-9A0C-8740D4CB86D6}"/>
              </a:ext>
            </a:extLst>
          </p:cNvPr>
          <p:cNvSpPr>
            <a:spLocks noGrp="1"/>
          </p:cNvSpPr>
          <p:nvPr>
            <p:ph type="ctrTitle"/>
          </p:nvPr>
        </p:nvSpPr>
        <p:spPr>
          <a:xfrm>
            <a:off x="1524000" y="1122363"/>
            <a:ext cx="9144000" cy="2387600"/>
          </a:xfrm>
        </p:spPr>
        <p:txBody>
          <a:bodyPr anchor="b"/>
          <a:lstStyle>
            <a:lvl1pPr algn="ctr">
              <a:defRPr sz="6000"/>
            </a:lvl1pPr>
          </a:lstStyle>
          <a:p>
            <a:r>
              <a:rPr lang="hu-HU"/>
              <a:t>Mintacím szerkesztése</a:t>
            </a:r>
          </a:p>
        </p:txBody>
      </p:sp>
      <p:sp>
        <p:nvSpPr>
          <p:cNvPr id="3" name="Alcím 2">
            <a:extLst>
              <a:ext uri="{FF2B5EF4-FFF2-40B4-BE49-F238E27FC236}">
                <a16:creationId xmlns:a16="http://schemas.microsoft.com/office/drawing/2014/main" id="{643322A1-CEDC-4260-9255-083C5C008C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p>
        </p:txBody>
      </p:sp>
      <p:sp>
        <p:nvSpPr>
          <p:cNvPr id="4" name="Dátum helye 3">
            <a:extLst>
              <a:ext uri="{FF2B5EF4-FFF2-40B4-BE49-F238E27FC236}">
                <a16:creationId xmlns:a16="http://schemas.microsoft.com/office/drawing/2014/main" id="{F3DB3769-6459-4CAD-82B8-9F0AC383857C}"/>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421B258A-C245-4A7A-A9DC-6C19F3CEAEB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4EDC60E3-C095-4101-891E-07156F92A42B}"/>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21042941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8E1718C-1530-4FCB-AAEC-383DC4A26647}"/>
              </a:ext>
            </a:extLst>
          </p:cNvPr>
          <p:cNvSpPr>
            <a:spLocks noGrp="1"/>
          </p:cNvSpPr>
          <p:nvPr>
            <p:ph type="title"/>
          </p:nvPr>
        </p:nvSpPr>
        <p:spPr/>
        <p:txBody>
          <a:bodyPr/>
          <a:lstStyle/>
          <a:p>
            <a:r>
              <a:rPr lang="hu-HU"/>
              <a:t>Mintacím szerkesztése</a:t>
            </a:r>
          </a:p>
        </p:txBody>
      </p:sp>
      <p:sp>
        <p:nvSpPr>
          <p:cNvPr id="3" name="Függőleges szöveg helye 2">
            <a:extLst>
              <a:ext uri="{FF2B5EF4-FFF2-40B4-BE49-F238E27FC236}">
                <a16:creationId xmlns:a16="http://schemas.microsoft.com/office/drawing/2014/main" id="{45BC623F-4B80-4DCE-B893-E799ED0B2135}"/>
              </a:ext>
            </a:extLst>
          </p:cNvPr>
          <p:cNvSpPr>
            <a:spLocks noGrp="1"/>
          </p:cNvSpPr>
          <p:nvPr>
            <p:ph type="body" orient="vert" idx="1"/>
          </p:nvPr>
        </p:nvSpPr>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B613CFBA-8372-4DD4-9550-F2B4E719DA44}"/>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108E099F-EE33-4B10-8C1E-43D4AF81B07A}"/>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BCF1C85D-548A-4FAE-9AFA-856FC6C91DFB}"/>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40650176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a:extLst>
              <a:ext uri="{FF2B5EF4-FFF2-40B4-BE49-F238E27FC236}">
                <a16:creationId xmlns:a16="http://schemas.microsoft.com/office/drawing/2014/main" id="{B460D6AB-7B30-4356-9926-A4AD89571F65}"/>
              </a:ext>
            </a:extLst>
          </p:cNvPr>
          <p:cNvSpPr>
            <a:spLocks noGrp="1"/>
          </p:cNvSpPr>
          <p:nvPr>
            <p:ph type="title" orient="vert"/>
          </p:nvPr>
        </p:nvSpPr>
        <p:spPr>
          <a:xfrm>
            <a:off x="8724900" y="365125"/>
            <a:ext cx="2628900" cy="5811838"/>
          </a:xfrm>
        </p:spPr>
        <p:txBody>
          <a:bodyPr vert="eaVert"/>
          <a:lstStyle/>
          <a:p>
            <a:r>
              <a:rPr lang="hu-HU"/>
              <a:t>Mintacím szerkesztése</a:t>
            </a:r>
          </a:p>
        </p:txBody>
      </p:sp>
      <p:sp>
        <p:nvSpPr>
          <p:cNvPr id="3" name="Függőleges szöveg helye 2">
            <a:extLst>
              <a:ext uri="{FF2B5EF4-FFF2-40B4-BE49-F238E27FC236}">
                <a16:creationId xmlns:a16="http://schemas.microsoft.com/office/drawing/2014/main" id="{169F315F-CB36-445C-B337-478681B6E563}"/>
              </a:ext>
            </a:extLst>
          </p:cNvPr>
          <p:cNvSpPr>
            <a:spLocks noGrp="1"/>
          </p:cNvSpPr>
          <p:nvPr>
            <p:ph type="body" orient="vert" idx="1"/>
          </p:nvPr>
        </p:nvSpPr>
        <p:spPr>
          <a:xfrm>
            <a:off x="838200" y="365125"/>
            <a:ext cx="7734300" cy="5811838"/>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CB8F629-573D-4F07-8291-6069C286BC90}"/>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227C273A-85BE-4FB5-89C2-738664FEB5A4}"/>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98E2353-A804-41E7-92DE-4446F597937F}"/>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699041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DEAD7DC-1706-4F61-91EA-0ED5C1900130}"/>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CEEAC1D8-995B-4731-ADF0-746D0DD95429}"/>
              </a:ext>
            </a:extLst>
          </p:cNvPr>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AE58B012-31BE-493C-A07A-C15D9C514D1C}"/>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54AFE772-2E47-440E-8E4E-20BD15E373D3}"/>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C00D27D6-BA89-4698-B642-9C195778DFF5}"/>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1794013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55A1E26-AD52-47DA-AC2B-6C6FAFF20E0B}"/>
              </a:ext>
            </a:extLst>
          </p:cNvPr>
          <p:cNvSpPr>
            <a:spLocks noGrp="1"/>
          </p:cNvSpPr>
          <p:nvPr>
            <p:ph type="title"/>
          </p:nvPr>
        </p:nvSpPr>
        <p:spPr>
          <a:xfrm>
            <a:off x="831850" y="1709738"/>
            <a:ext cx="10515600" cy="2852737"/>
          </a:xfrm>
        </p:spPr>
        <p:txBody>
          <a:bodyPr anchor="b"/>
          <a:lstStyle>
            <a:lvl1pPr>
              <a:defRPr sz="6000"/>
            </a:lvl1pPr>
          </a:lstStyle>
          <a:p>
            <a:r>
              <a:rPr lang="hu-HU"/>
              <a:t>Mintacím szerkesztése</a:t>
            </a:r>
          </a:p>
        </p:txBody>
      </p:sp>
      <p:sp>
        <p:nvSpPr>
          <p:cNvPr id="3" name="Szöveg helye 2">
            <a:extLst>
              <a:ext uri="{FF2B5EF4-FFF2-40B4-BE49-F238E27FC236}">
                <a16:creationId xmlns:a16="http://schemas.microsoft.com/office/drawing/2014/main" id="{AB0FE576-74CD-40B3-B5A3-FF721C90C8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átum helye 3">
            <a:extLst>
              <a:ext uri="{FF2B5EF4-FFF2-40B4-BE49-F238E27FC236}">
                <a16:creationId xmlns:a16="http://schemas.microsoft.com/office/drawing/2014/main" id="{5D56FBA0-36CA-4EC2-8F0B-7702C4393C5C}"/>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4683324C-F6AB-47B6-B7AB-A24112AE094E}"/>
              </a:ext>
            </a:extLst>
          </p:cNvPr>
          <p:cNvSpPr>
            <a:spLocks noGrp="1"/>
          </p:cNvSpPr>
          <p:nvPr>
            <p:ph type="ftr" sz="quarter" idx="11"/>
          </p:nvPr>
        </p:nvSpPr>
        <p:spPr/>
        <p:txBody>
          <a:bodyPr/>
          <a:lstStyle/>
          <a:p>
            <a:endParaRPr lang="hu-HU"/>
          </a:p>
        </p:txBody>
      </p:sp>
      <p:sp>
        <p:nvSpPr>
          <p:cNvPr id="6" name="Dia számának helye 5">
            <a:extLst>
              <a:ext uri="{FF2B5EF4-FFF2-40B4-BE49-F238E27FC236}">
                <a16:creationId xmlns:a16="http://schemas.microsoft.com/office/drawing/2014/main" id="{0AC57861-FFEE-49A9-BAAB-69E46314CA9D}"/>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223227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079862C-764E-444B-B36C-7B8903411194}"/>
              </a:ext>
            </a:extLst>
          </p:cNvPr>
          <p:cNvSpPr>
            <a:spLocks noGrp="1"/>
          </p:cNvSpPr>
          <p:nvPr>
            <p:ph type="title"/>
          </p:nvPr>
        </p:nvSpPr>
        <p:spPr/>
        <p:txBody>
          <a:bodyPr/>
          <a:lstStyle/>
          <a:p>
            <a:r>
              <a:rPr lang="hu-HU"/>
              <a:t>Mintacím szerkesztése</a:t>
            </a:r>
          </a:p>
        </p:txBody>
      </p:sp>
      <p:sp>
        <p:nvSpPr>
          <p:cNvPr id="3" name="Tartalom helye 2">
            <a:extLst>
              <a:ext uri="{FF2B5EF4-FFF2-40B4-BE49-F238E27FC236}">
                <a16:creationId xmlns:a16="http://schemas.microsoft.com/office/drawing/2014/main" id="{53CEA7D0-5545-4DC6-8B4D-A44080E35516}"/>
              </a:ext>
            </a:extLst>
          </p:cNvPr>
          <p:cNvSpPr>
            <a:spLocks noGrp="1"/>
          </p:cNvSpPr>
          <p:nvPr>
            <p:ph sz="half" idx="1"/>
          </p:nvPr>
        </p:nvSpPr>
        <p:spPr>
          <a:xfrm>
            <a:off x="838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Tartalom helye 3">
            <a:extLst>
              <a:ext uri="{FF2B5EF4-FFF2-40B4-BE49-F238E27FC236}">
                <a16:creationId xmlns:a16="http://schemas.microsoft.com/office/drawing/2014/main" id="{2FE8947A-E7DC-4E3E-ADE5-ACD5911E937B}"/>
              </a:ext>
            </a:extLst>
          </p:cNvPr>
          <p:cNvSpPr>
            <a:spLocks noGrp="1"/>
          </p:cNvSpPr>
          <p:nvPr>
            <p:ph sz="half" idx="2"/>
          </p:nvPr>
        </p:nvSpPr>
        <p:spPr>
          <a:xfrm>
            <a:off x="6172200" y="1825625"/>
            <a:ext cx="5181600" cy="435133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Dátum helye 4">
            <a:extLst>
              <a:ext uri="{FF2B5EF4-FFF2-40B4-BE49-F238E27FC236}">
                <a16:creationId xmlns:a16="http://schemas.microsoft.com/office/drawing/2014/main" id="{3F3E71A2-0022-45A5-A49D-24DD3FE4D42D}"/>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6" name="Élőláb helye 5">
            <a:extLst>
              <a:ext uri="{FF2B5EF4-FFF2-40B4-BE49-F238E27FC236}">
                <a16:creationId xmlns:a16="http://schemas.microsoft.com/office/drawing/2014/main" id="{DD9A75C4-B128-4CA7-B0D9-F02D0A95535A}"/>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43424D81-AD5F-4091-86D7-1DB154726651}"/>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3393093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98B191B3-0AC8-45B4-B5C1-A4AB0CB27E9B}"/>
              </a:ext>
            </a:extLst>
          </p:cNvPr>
          <p:cNvSpPr>
            <a:spLocks noGrp="1"/>
          </p:cNvSpPr>
          <p:nvPr>
            <p:ph type="title"/>
          </p:nvPr>
        </p:nvSpPr>
        <p:spPr>
          <a:xfrm>
            <a:off x="839788" y="365125"/>
            <a:ext cx="10515600" cy="1325563"/>
          </a:xfrm>
        </p:spPr>
        <p:txBody>
          <a:bodyPr/>
          <a:lstStyle/>
          <a:p>
            <a:r>
              <a:rPr lang="hu-HU"/>
              <a:t>Mintacím szerkesztése</a:t>
            </a:r>
          </a:p>
        </p:txBody>
      </p:sp>
      <p:sp>
        <p:nvSpPr>
          <p:cNvPr id="3" name="Szöveg helye 2">
            <a:extLst>
              <a:ext uri="{FF2B5EF4-FFF2-40B4-BE49-F238E27FC236}">
                <a16:creationId xmlns:a16="http://schemas.microsoft.com/office/drawing/2014/main" id="{5DE24946-8ADA-466D-B0CD-B47E4D1D62B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Tartalom helye 3">
            <a:extLst>
              <a:ext uri="{FF2B5EF4-FFF2-40B4-BE49-F238E27FC236}">
                <a16:creationId xmlns:a16="http://schemas.microsoft.com/office/drawing/2014/main" id="{DA9D7D76-5A74-4993-B06F-DFE525771D2D}"/>
              </a:ext>
            </a:extLst>
          </p:cNvPr>
          <p:cNvSpPr>
            <a:spLocks noGrp="1"/>
          </p:cNvSpPr>
          <p:nvPr>
            <p:ph sz="half" idx="2"/>
          </p:nvPr>
        </p:nvSpPr>
        <p:spPr>
          <a:xfrm>
            <a:off x="839788" y="2505075"/>
            <a:ext cx="5157787"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5" name="Szöveg helye 4">
            <a:extLst>
              <a:ext uri="{FF2B5EF4-FFF2-40B4-BE49-F238E27FC236}">
                <a16:creationId xmlns:a16="http://schemas.microsoft.com/office/drawing/2014/main" id="{F365C15C-C1CB-4F19-A6E4-ADDD1888A1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Tartalom helye 5">
            <a:extLst>
              <a:ext uri="{FF2B5EF4-FFF2-40B4-BE49-F238E27FC236}">
                <a16:creationId xmlns:a16="http://schemas.microsoft.com/office/drawing/2014/main" id="{81609D2B-0569-4CF6-A01B-BFD328CE2452}"/>
              </a:ext>
            </a:extLst>
          </p:cNvPr>
          <p:cNvSpPr>
            <a:spLocks noGrp="1"/>
          </p:cNvSpPr>
          <p:nvPr>
            <p:ph sz="quarter" idx="4"/>
          </p:nvPr>
        </p:nvSpPr>
        <p:spPr>
          <a:xfrm>
            <a:off x="6172200" y="2505075"/>
            <a:ext cx="5183188" cy="3684588"/>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7" name="Dátum helye 6">
            <a:extLst>
              <a:ext uri="{FF2B5EF4-FFF2-40B4-BE49-F238E27FC236}">
                <a16:creationId xmlns:a16="http://schemas.microsoft.com/office/drawing/2014/main" id="{CA23EF2A-767B-4783-B5EE-4B1C2F1A38ED}"/>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8" name="Élőláb helye 7">
            <a:extLst>
              <a:ext uri="{FF2B5EF4-FFF2-40B4-BE49-F238E27FC236}">
                <a16:creationId xmlns:a16="http://schemas.microsoft.com/office/drawing/2014/main" id="{CBCC72CB-CA75-4E97-B1A3-1478B3C8F89C}"/>
              </a:ext>
            </a:extLst>
          </p:cNvPr>
          <p:cNvSpPr>
            <a:spLocks noGrp="1"/>
          </p:cNvSpPr>
          <p:nvPr>
            <p:ph type="ftr" sz="quarter" idx="11"/>
          </p:nvPr>
        </p:nvSpPr>
        <p:spPr/>
        <p:txBody>
          <a:bodyPr/>
          <a:lstStyle/>
          <a:p>
            <a:endParaRPr lang="hu-HU"/>
          </a:p>
        </p:txBody>
      </p:sp>
      <p:sp>
        <p:nvSpPr>
          <p:cNvPr id="9" name="Dia számának helye 8">
            <a:extLst>
              <a:ext uri="{FF2B5EF4-FFF2-40B4-BE49-F238E27FC236}">
                <a16:creationId xmlns:a16="http://schemas.microsoft.com/office/drawing/2014/main" id="{260A598B-8BDF-430C-9EBF-4E7FEAC4C11A}"/>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2683320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4E321E-27A9-4008-932E-745ABAD3B7BC}"/>
              </a:ext>
            </a:extLst>
          </p:cNvPr>
          <p:cNvSpPr>
            <a:spLocks noGrp="1"/>
          </p:cNvSpPr>
          <p:nvPr>
            <p:ph type="title"/>
          </p:nvPr>
        </p:nvSpPr>
        <p:spPr/>
        <p:txBody>
          <a:bodyPr/>
          <a:lstStyle/>
          <a:p>
            <a:r>
              <a:rPr lang="hu-HU"/>
              <a:t>Mintacím szerkesztése</a:t>
            </a:r>
          </a:p>
        </p:txBody>
      </p:sp>
      <p:sp>
        <p:nvSpPr>
          <p:cNvPr id="3" name="Dátum helye 2">
            <a:extLst>
              <a:ext uri="{FF2B5EF4-FFF2-40B4-BE49-F238E27FC236}">
                <a16:creationId xmlns:a16="http://schemas.microsoft.com/office/drawing/2014/main" id="{85F121A3-C8E1-44F0-9A60-4DB9344CBAAF}"/>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4" name="Élőláb helye 3">
            <a:extLst>
              <a:ext uri="{FF2B5EF4-FFF2-40B4-BE49-F238E27FC236}">
                <a16:creationId xmlns:a16="http://schemas.microsoft.com/office/drawing/2014/main" id="{3C8ACB9A-4075-45F8-ADAC-33D7AF6A8708}"/>
              </a:ext>
            </a:extLst>
          </p:cNvPr>
          <p:cNvSpPr>
            <a:spLocks noGrp="1"/>
          </p:cNvSpPr>
          <p:nvPr>
            <p:ph type="ftr" sz="quarter" idx="11"/>
          </p:nvPr>
        </p:nvSpPr>
        <p:spPr/>
        <p:txBody>
          <a:bodyPr/>
          <a:lstStyle/>
          <a:p>
            <a:endParaRPr lang="hu-HU"/>
          </a:p>
        </p:txBody>
      </p:sp>
      <p:sp>
        <p:nvSpPr>
          <p:cNvPr id="5" name="Dia számának helye 4">
            <a:extLst>
              <a:ext uri="{FF2B5EF4-FFF2-40B4-BE49-F238E27FC236}">
                <a16:creationId xmlns:a16="http://schemas.microsoft.com/office/drawing/2014/main" id="{9267F089-5354-4DF4-8C20-94A79E9B99C8}"/>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3335379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a:extLst>
              <a:ext uri="{FF2B5EF4-FFF2-40B4-BE49-F238E27FC236}">
                <a16:creationId xmlns:a16="http://schemas.microsoft.com/office/drawing/2014/main" id="{0C5B327B-0CA1-4AF3-AEA6-A42254DEDED2}"/>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3" name="Élőláb helye 2">
            <a:extLst>
              <a:ext uri="{FF2B5EF4-FFF2-40B4-BE49-F238E27FC236}">
                <a16:creationId xmlns:a16="http://schemas.microsoft.com/office/drawing/2014/main" id="{7268C0FC-BE48-4F44-9D4B-9EE0FDF23AF2}"/>
              </a:ext>
            </a:extLst>
          </p:cNvPr>
          <p:cNvSpPr>
            <a:spLocks noGrp="1"/>
          </p:cNvSpPr>
          <p:nvPr>
            <p:ph type="ftr" sz="quarter" idx="11"/>
          </p:nvPr>
        </p:nvSpPr>
        <p:spPr/>
        <p:txBody>
          <a:bodyPr/>
          <a:lstStyle/>
          <a:p>
            <a:endParaRPr lang="hu-HU"/>
          </a:p>
        </p:txBody>
      </p:sp>
      <p:sp>
        <p:nvSpPr>
          <p:cNvPr id="4" name="Dia számának helye 3">
            <a:extLst>
              <a:ext uri="{FF2B5EF4-FFF2-40B4-BE49-F238E27FC236}">
                <a16:creationId xmlns:a16="http://schemas.microsoft.com/office/drawing/2014/main" id="{A172A6DC-BD69-4B10-8956-2AFEA61FF359}"/>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32781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40B3153-4CEB-4E6C-9D90-EF3712727906}"/>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Tartalom helye 2">
            <a:extLst>
              <a:ext uri="{FF2B5EF4-FFF2-40B4-BE49-F238E27FC236}">
                <a16:creationId xmlns:a16="http://schemas.microsoft.com/office/drawing/2014/main" id="{E68ABEA8-6CB1-4BA3-B7BD-A772277AABE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Szöveg helye 3">
            <a:extLst>
              <a:ext uri="{FF2B5EF4-FFF2-40B4-BE49-F238E27FC236}">
                <a16:creationId xmlns:a16="http://schemas.microsoft.com/office/drawing/2014/main" id="{C99F4BA2-EC8C-4EFA-A40C-138697FD75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D127A6CB-0842-4C35-92B9-CFD4947AC635}"/>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6" name="Élőláb helye 5">
            <a:extLst>
              <a:ext uri="{FF2B5EF4-FFF2-40B4-BE49-F238E27FC236}">
                <a16:creationId xmlns:a16="http://schemas.microsoft.com/office/drawing/2014/main" id="{B875F7BB-CE99-4644-901C-1C911150B769}"/>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2D91D329-0A6E-45CC-81AF-B9BF5DDB406B}"/>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1899025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BC2D41F-8C67-4D5F-BF44-78B50E20284B}"/>
              </a:ext>
            </a:extLst>
          </p:cNvPr>
          <p:cNvSpPr>
            <a:spLocks noGrp="1"/>
          </p:cNvSpPr>
          <p:nvPr>
            <p:ph type="title"/>
          </p:nvPr>
        </p:nvSpPr>
        <p:spPr>
          <a:xfrm>
            <a:off x="839788" y="457200"/>
            <a:ext cx="3932237" cy="1600200"/>
          </a:xfrm>
        </p:spPr>
        <p:txBody>
          <a:bodyPr anchor="b"/>
          <a:lstStyle>
            <a:lvl1pPr>
              <a:defRPr sz="3200"/>
            </a:lvl1pPr>
          </a:lstStyle>
          <a:p>
            <a:r>
              <a:rPr lang="hu-HU"/>
              <a:t>Mintacím szerkesztése</a:t>
            </a:r>
          </a:p>
        </p:txBody>
      </p:sp>
      <p:sp>
        <p:nvSpPr>
          <p:cNvPr id="3" name="Kép helye 2">
            <a:extLst>
              <a:ext uri="{FF2B5EF4-FFF2-40B4-BE49-F238E27FC236}">
                <a16:creationId xmlns:a16="http://schemas.microsoft.com/office/drawing/2014/main" id="{50B6AE4A-3F2A-4B9D-A611-29380CC84D9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a:extLst>
              <a:ext uri="{FF2B5EF4-FFF2-40B4-BE49-F238E27FC236}">
                <a16:creationId xmlns:a16="http://schemas.microsoft.com/office/drawing/2014/main" id="{B1F8DB0D-772F-418B-8ECC-59CA04D41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átum helye 4">
            <a:extLst>
              <a:ext uri="{FF2B5EF4-FFF2-40B4-BE49-F238E27FC236}">
                <a16:creationId xmlns:a16="http://schemas.microsoft.com/office/drawing/2014/main" id="{6FA48DF1-AE3A-42D9-B940-26910EF3064F}"/>
              </a:ext>
            </a:extLst>
          </p:cNvPr>
          <p:cNvSpPr>
            <a:spLocks noGrp="1"/>
          </p:cNvSpPr>
          <p:nvPr>
            <p:ph type="dt" sz="half" idx="10"/>
          </p:nvPr>
        </p:nvSpPr>
        <p:spPr/>
        <p:txBody>
          <a:bodyPr/>
          <a:lstStyle/>
          <a:p>
            <a:fld id="{2748FB55-0B00-4F80-B804-E7B2460B6F05}" type="datetimeFigureOut">
              <a:rPr lang="hu-HU" smtClean="0"/>
              <a:t>2022. 03. 22.</a:t>
            </a:fld>
            <a:endParaRPr lang="hu-HU"/>
          </a:p>
        </p:txBody>
      </p:sp>
      <p:sp>
        <p:nvSpPr>
          <p:cNvPr id="6" name="Élőláb helye 5">
            <a:extLst>
              <a:ext uri="{FF2B5EF4-FFF2-40B4-BE49-F238E27FC236}">
                <a16:creationId xmlns:a16="http://schemas.microsoft.com/office/drawing/2014/main" id="{3D802683-B923-47EB-BC5D-F0F597460E8E}"/>
              </a:ext>
            </a:extLst>
          </p:cNvPr>
          <p:cNvSpPr>
            <a:spLocks noGrp="1"/>
          </p:cNvSpPr>
          <p:nvPr>
            <p:ph type="ftr" sz="quarter" idx="11"/>
          </p:nvPr>
        </p:nvSpPr>
        <p:spPr/>
        <p:txBody>
          <a:bodyPr/>
          <a:lstStyle/>
          <a:p>
            <a:endParaRPr lang="hu-HU"/>
          </a:p>
        </p:txBody>
      </p:sp>
      <p:sp>
        <p:nvSpPr>
          <p:cNvPr id="7" name="Dia számának helye 6">
            <a:extLst>
              <a:ext uri="{FF2B5EF4-FFF2-40B4-BE49-F238E27FC236}">
                <a16:creationId xmlns:a16="http://schemas.microsoft.com/office/drawing/2014/main" id="{631FA179-6105-48BB-B522-862AE3646B29}"/>
              </a:ext>
            </a:extLst>
          </p:cNvPr>
          <p:cNvSpPr>
            <a:spLocks noGrp="1"/>
          </p:cNvSpPr>
          <p:nvPr>
            <p:ph type="sldNum" sz="quarter" idx="12"/>
          </p:nvPr>
        </p:nvSpPr>
        <p:spPr/>
        <p:txBody>
          <a:bodyPr/>
          <a:lstStyle/>
          <a:p>
            <a:fld id="{D1A2BBBA-2992-436E-A2F0-835813293213}" type="slidenum">
              <a:rPr lang="hu-HU" smtClean="0"/>
              <a:t>‹#›</a:t>
            </a:fld>
            <a:endParaRPr lang="hu-HU"/>
          </a:p>
        </p:txBody>
      </p:sp>
    </p:spTree>
    <p:extLst>
      <p:ext uri="{BB962C8B-B14F-4D97-AF65-F5344CB8AC3E}">
        <p14:creationId xmlns:p14="http://schemas.microsoft.com/office/powerpoint/2010/main" val="1703833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a:extLst>
              <a:ext uri="{FF2B5EF4-FFF2-40B4-BE49-F238E27FC236}">
                <a16:creationId xmlns:a16="http://schemas.microsoft.com/office/drawing/2014/main" id="{B505F5A4-FCE3-4B0B-B526-F2E9FCC218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a:t>Mintacím szerkesztése</a:t>
            </a:r>
          </a:p>
        </p:txBody>
      </p:sp>
      <p:sp>
        <p:nvSpPr>
          <p:cNvPr id="3" name="Szöveg helye 2">
            <a:extLst>
              <a:ext uri="{FF2B5EF4-FFF2-40B4-BE49-F238E27FC236}">
                <a16:creationId xmlns:a16="http://schemas.microsoft.com/office/drawing/2014/main" id="{23564545-09C9-42DB-B6AF-D6C2B1547C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p>
        </p:txBody>
      </p:sp>
      <p:sp>
        <p:nvSpPr>
          <p:cNvPr id="4" name="Dátum helye 3">
            <a:extLst>
              <a:ext uri="{FF2B5EF4-FFF2-40B4-BE49-F238E27FC236}">
                <a16:creationId xmlns:a16="http://schemas.microsoft.com/office/drawing/2014/main" id="{4396123A-C002-4224-A026-745D99171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48FB55-0B00-4F80-B804-E7B2460B6F05}" type="datetimeFigureOut">
              <a:rPr lang="hu-HU" smtClean="0"/>
              <a:t>2022. 03. 22.</a:t>
            </a:fld>
            <a:endParaRPr lang="hu-HU"/>
          </a:p>
        </p:txBody>
      </p:sp>
      <p:sp>
        <p:nvSpPr>
          <p:cNvPr id="5" name="Élőláb helye 4">
            <a:extLst>
              <a:ext uri="{FF2B5EF4-FFF2-40B4-BE49-F238E27FC236}">
                <a16:creationId xmlns:a16="http://schemas.microsoft.com/office/drawing/2014/main" id="{C11586AB-29CB-4F63-AC37-2443B44CB8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a:extLst>
              <a:ext uri="{FF2B5EF4-FFF2-40B4-BE49-F238E27FC236}">
                <a16:creationId xmlns:a16="http://schemas.microsoft.com/office/drawing/2014/main" id="{6BAA15AA-8282-4F74-BCB3-9EE13386A24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A2BBBA-2992-436E-A2F0-835813293213}" type="slidenum">
              <a:rPr lang="hu-HU" smtClean="0"/>
              <a:t>‹#›</a:t>
            </a:fld>
            <a:endParaRPr lang="hu-HU"/>
          </a:p>
        </p:txBody>
      </p:sp>
    </p:spTree>
    <p:extLst>
      <p:ext uri="{BB962C8B-B14F-4D97-AF65-F5344CB8AC3E}">
        <p14:creationId xmlns:p14="http://schemas.microsoft.com/office/powerpoint/2010/main" val="28756611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A3C89F8-0D2F-47FF-B903-151248265F4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81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Cím 1">
            <a:extLst>
              <a:ext uri="{FF2B5EF4-FFF2-40B4-BE49-F238E27FC236}">
                <a16:creationId xmlns:a16="http://schemas.microsoft.com/office/drawing/2014/main" id="{CD2CF31F-94B4-4A87-882A-3EB131F63992}"/>
              </a:ext>
            </a:extLst>
          </p:cNvPr>
          <p:cNvSpPr>
            <a:spLocks noGrp="1"/>
          </p:cNvSpPr>
          <p:nvPr>
            <p:ph type="ctrTitle"/>
          </p:nvPr>
        </p:nvSpPr>
        <p:spPr>
          <a:xfrm>
            <a:off x="3880430" y="583345"/>
            <a:ext cx="8311570" cy="4164820"/>
          </a:xfrm>
        </p:spPr>
        <p:txBody>
          <a:bodyPr anchor="t">
            <a:normAutofit fontScale="90000"/>
          </a:bodyPr>
          <a:lstStyle/>
          <a:p>
            <a:pPr algn="r"/>
            <a:r>
              <a:rPr lang="hu-HU" sz="8000" dirty="0">
                <a:solidFill>
                  <a:srgbClr val="FFFFFF"/>
                </a:solidFill>
              </a:rPr>
              <a:t>ÁTDOLGOZOTT  Farsangi szabaduló szoba</a:t>
            </a:r>
            <a:br>
              <a:rPr lang="hu-HU" sz="8000" dirty="0">
                <a:solidFill>
                  <a:srgbClr val="FFFFFF"/>
                </a:solidFill>
              </a:rPr>
            </a:br>
            <a:endParaRPr lang="hu-HU" sz="8000" dirty="0">
              <a:solidFill>
                <a:srgbClr val="FFFFFF"/>
              </a:solidFill>
            </a:endParaRPr>
          </a:p>
        </p:txBody>
      </p:sp>
      <p:sp>
        <p:nvSpPr>
          <p:cNvPr id="3" name="Alcím 2">
            <a:extLst>
              <a:ext uri="{FF2B5EF4-FFF2-40B4-BE49-F238E27FC236}">
                <a16:creationId xmlns:a16="http://schemas.microsoft.com/office/drawing/2014/main" id="{51E3C561-6190-4187-863A-B9DA25FF39B2}"/>
              </a:ext>
            </a:extLst>
          </p:cNvPr>
          <p:cNvSpPr>
            <a:spLocks noGrp="1"/>
          </p:cNvSpPr>
          <p:nvPr>
            <p:ph type="subTitle" idx="1"/>
          </p:nvPr>
        </p:nvSpPr>
        <p:spPr>
          <a:xfrm>
            <a:off x="1208228" y="5972174"/>
            <a:ext cx="8578699" cy="504825"/>
          </a:xfrm>
        </p:spPr>
        <p:txBody>
          <a:bodyPr>
            <a:normAutofit/>
          </a:bodyPr>
          <a:lstStyle/>
          <a:p>
            <a:pPr algn="l"/>
            <a:endParaRPr lang="hu-HU" sz="2000">
              <a:solidFill>
                <a:srgbClr val="FFFFFF"/>
              </a:solidFill>
            </a:endParaRPr>
          </a:p>
        </p:txBody>
      </p:sp>
      <p:sp>
        <p:nvSpPr>
          <p:cNvPr id="10" name="Graphic 13">
            <a:extLst>
              <a:ext uri="{FF2B5EF4-FFF2-40B4-BE49-F238E27FC236}">
                <a16:creationId xmlns:a16="http://schemas.microsoft.com/office/drawing/2014/main" id="{C5CB530E-515E-412C-9DF1-5F8FFBD6F38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12" name="Graphic 12">
            <a:extLst>
              <a:ext uri="{FF2B5EF4-FFF2-40B4-BE49-F238E27FC236}">
                <a16:creationId xmlns:a16="http://schemas.microsoft.com/office/drawing/2014/main" id="{712D4376-A578-4FF1-94FC-245E7A6A48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14" name="Graphic 15">
            <a:extLst>
              <a:ext uri="{FF2B5EF4-FFF2-40B4-BE49-F238E27FC236}">
                <a16:creationId xmlns:a16="http://schemas.microsoft.com/office/drawing/2014/main" id="{AEA7509D-F04F-40CB-A0B3-EEF16499CC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16" name="Straight Connector 15">
            <a:extLst>
              <a:ext uri="{FF2B5EF4-FFF2-40B4-BE49-F238E27FC236}">
                <a16:creationId xmlns:a16="http://schemas.microsoft.com/office/drawing/2014/main" id="{56020367-4FD5-4596-8E10-C5F095CD8DBF}"/>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18" name="Graphic 22">
            <a:extLst>
              <a:ext uri="{FF2B5EF4-FFF2-40B4-BE49-F238E27FC236}">
                <a16:creationId xmlns:a16="http://schemas.microsoft.com/office/drawing/2014/main" id="{508BEF50-7B1E-49A4-BC19-5F4F1D755E6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rgbClr val="FFFFFF"/>
          </a:solidFill>
          <a:ln w="646" cap="flat">
            <a:noFill/>
            <a:prstDash val="solid"/>
            <a:miter/>
          </a:ln>
        </p:spPr>
        <p:txBody>
          <a:bodyPr rtlCol="0" anchor="ctr"/>
          <a:lstStyle/>
          <a:p>
            <a:endParaRPr lang="en-US">
              <a:solidFill>
                <a:srgbClr val="FFFFFF"/>
              </a:solidFill>
            </a:endParaRPr>
          </a:p>
        </p:txBody>
      </p:sp>
      <p:sp>
        <p:nvSpPr>
          <p:cNvPr id="20" name="Graphic 23">
            <a:extLst>
              <a:ext uri="{FF2B5EF4-FFF2-40B4-BE49-F238E27FC236}">
                <a16:creationId xmlns:a16="http://schemas.microsoft.com/office/drawing/2014/main" id="{3FBAD350-5664-4811-A208-657FB882D3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rgbClr val="FFFFFF"/>
          </a:solidFill>
          <a:ln w="516" cap="flat">
            <a:noFill/>
            <a:prstDash val="solid"/>
            <a:miter/>
          </a:ln>
        </p:spPr>
        <p:txBody>
          <a:bodyPr rtlCol="0" anchor="ctr"/>
          <a:lstStyle/>
          <a:p>
            <a:endParaRPr lang="en-US">
              <a:solidFill>
                <a:srgbClr val="FFFFFF"/>
              </a:solidFill>
            </a:endParaRPr>
          </a:p>
        </p:txBody>
      </p:sp>
      <p:sp>
        <p:nvSpPr>
          <p:cNvPr id="22" name="Graphic 21">
            <a:extLst>
              <a:ext uri="{FF2B5EF4-FFF2-40B4-BE49-F238E27FC236}">
                <a16:creationId xmlns:a16="http://schemas.microsoft.com/office/drawing/2014/main" id="{C39ADB8F-D187-49D7-BDCF-C1B6DC7270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rgbClr val="FFFFFF"/>
          </a:solidFill>
          <a:ln w="469" cap="flat">
            <a:noFill/>
            <a:prstDash val="solid"/>
            <a:miter/>
          </a:ln>
        </p:spPr>
        <p:txBody>
          <a:bodyPr rtlCol="0" anchor="ctr"/>
          <a:lstStyle/>
          <a:p>
            <a:endParaRPr lang="en-US">
              <a:solidFill>
                <a:srgbClr val="FFFFFF"/>
              </a:solidFill>
            </a:endParaRPr>
          </a:p>
        </p:txBody>
      </p:sp>
      <p:sp>
        <p:nvSpPr>
          <p:cNvPr id="4" name="Szövegdoboz 3">
            <a:extLst>
              <a:ext uri="{FF2B5EF4-FFF2-40B4-BE49-F238E27FC236}">
                <a16:creationId xmlns:a16="http://schemas.microsoft.com/office/drawing/2014/main" id="{D61ADA99-B059-467E-B77C-FD563BB9FB55}"/>
              </a:ext>
            </a:extLst>
          </p:cNvPr>
          <p:cNvSpPr txBox="1"/>
          <p:nvPr/>
        </p:nvSpPr>
        <p:spPr>
          <a:xfrm>
            <a:off x="994633" y="2589692"/>
            <a:ext cx="8792294" cy="3046988"/>
          </a:xfrm>
          <a:prstGeom prst="rect">
            <a:avLst/>
          </a:prstGeom>
          <a:noFill/>
        </p:spPr>
        <p:txBody>
          <a:bodyPr wrap="square" rtlCol="0">
            <a:spAutoFit/>
          </a:bodyPr>
          <a:lstStyle/>
          <a:p>
            <a:r>
              <a:rPr lang="hu-HU" sz="2400" dirty="0"/>
              <a:t>Március 22.-e kedd délután 16.00-19.00-ig ( a gyermekek időbeosztása miatt eddigi legalkalmasabb időpontban)</a:t>
            </a:r>
          </a:p>
          <a:p>
            <a:r>
              <a:rPr lang="hu-HU" sz="2400" dirty="0">
                <a:solidFill>
                  <a:srgbClr val="FF0000"/>
                </a:solidFill>
              </a:rPr>
              <a:t>Keress egy állomást és egy barátot akivel lebonyolíthatod a feladatot!</a:t>
            </a:r>
          </a:p>
          <a:p>
            <a:r>
              <a:rPr lang="hu-HU" sz="2400" dirty="0"/>
              <a:t>Te és a barátod a segítők vagytok! Üzenj </a:t>
            </a:r>
            <a:r>
              <a:rPr lang="hu-HU" sz="2400" dirty="0" err="1"/>
              <a:t>messengeren</a:t>
            </a:r>
            <a:r>
              <a:rPr lang="hu-HU" sz="2400" dirty="0"/>
              <a:t>, hogy melyik állomást tudod elvállalni!</a:t>
            </a:r>
          </a:p>
          <a:p>
            <a:r>
              <a:rPr lang="hu-HU" sz="2400" dirty="0"/>
              <a:t>Pizzából jut neked is!</a:t>
            </a:r>
          </a:p>
          <a:p>
            <a:r>
              <a:rPr lang="hu-HU" sz="2400" dirty="0"/>
              <a:t>FONTOS: Légy jelen! Légy ott már 15.45-re ! Maradj takarítani, amennyiben szükséges!</a:t>
            </a:r>
          </a:p>
        </p:txBody>
      </p:sp>
    </p:spTree>
    <p:extLst>
      <p:ext uri="{BB962C8B-B14F-4D97-AF65-F5344CB8AC3E}">
        <p14:creationId xmlns:p14="http://schemas.microsoft.com/office/powerpoint/2010/main" val="1128380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5D3FFA5-A3B1-4102-90E6-AC50AFDBF0D6}"/>
              </a:ext>
            </a:extLst>
          </p:cNvPr>
          <p:cNvSpPr>
            <a:spLocks noGrp="1"/>
          </p:cNvSpPr>
          <p:nvPr>
            <p:ph type="title"/>
          </p:nvPr>
        </p:nvSpPr>
        <p:spPr>
          <a:xfrm>
            <a:off x="4965430" y="629268"/>
            <a:ext cx="6586491" cy="1286160"/>
          </a:xfrm>
        </p:spPr>
        <p:txBody>
          <a:bodyPr anchor="b">
            <a:normAutofit fontScale="90000"/>
          </a:bodyPr>
          <a:lstStyle/>
          <a:p>
            <a:r>
              <a:rPr lang="hu-HU" dirty="0"/>
              <a:t>6. próbatétel- a konyha az emeleten</a:t>
            </a:r>
          </a:p>
        </p:txBody>
      </p:sp>
      <p:sp>
        <p:nvSpPr>
          <p:cNvPr id="3" name="Tartalom helye 2">
            <a:extLst>
              <a:ext uri="{FF2B5EF4-FFF2-40B4-BE49-F238E27FC236}">
                <a16:creationId xmlns:a16="http://schemas.microsoft.com/office/drawing/2014/main" id="{92BE8845-CB46-4BEB-A114-AD7391BF5790}"/>
              </a:ext>
            </a:extLst>
          </p:cNvPr>
          <p:cNvSpPr>
            <a:spLocks noGrp="1"/>
          </p:cNvSpPr>
          <p:nvPr>
            <p:ph idx="1"/>
          </p:nvPr>
        </p:nvSpPr>
        <p:spPr>
          <a:xfrm>
            <a:off x="4965431" y="2438400"/>
            <a:ext cx="6586489" cy="3785419"/>
          </a:xfrm>
        </p:spPr>
        <p:txBody>
          <a:bodyPr>
            <a:normAutofit fontScale="92500"/>
          </a:bodyPr>
          <a:lstStyle/>
          <a:p>
            <a:pPr algn="just"/>
            <a:r>
              <a:rPr lang="hu-HU" dirty="0"/>
              <a:t>három nagyobb méretű képet kell puzzle-szerűen összerakni a csapat tagoknak a 2. állomás BŰN feliratához hasonlóan, de most egy kép jön ki! Lehetőleg a gyógyító Jézust ábrázolja, vagy valami hívogató kép legyen. </a:t>
            </a:r>
            <a:r>
              <a:rPr lang="hu-HU" dirty="0" err="1"/>
              <a:t>Kb</a:t>
            </a:r>
            <a:r>
              <a:rPr lang="hu-HU" dirty="0"/>
              <a:t> A3 méretben!</a:t>
            </a:r>
          </a:p>
          <a:p>
            <a:pPr algn="just"/>
            <a:r>
              <a:rPr lang="hu-HU" dirty="0"/>
              <a:t>Ezt követően átadják az új feladat </a:t>
            </a:r>
            <a:r>
              <a:rPr lang="hu-HU" dirty="0" smtClean="0"/>
              <a:t>borítékját, </a:t>
            </a:r>
            <a:r>
              <a:rPr lang="hu-HU" dirty="0"/>
              <a:t>melyben szavak vannak! A szavakat sorba téve kell megfejteni hová kell menni! PL: </a:t>
            </a:r>
            <a:r>
              <a:rPr lang="hu-HU" b="1" dirty="0">
                <a:solidFill>
                  <a:srgbClr val="FF0000"/>
                </a:solidFill>
              </a:rPr>
              <a:t>Menjetek a folyosó végén a kis szobába…</a:t>
            </a:r>
          </a:p>
        </p:txBody>
      </p:sp>
      <p:pic>
        <p:nvPicPr>
          <p:cNvPr id="5" name="Kép 4" descr="A képen szöveg, férfi látható&#10;&#10;Automatikusan generált leírás">
            <a:extLst>
              <a:ext uri="{FF2B5EF4-FFF2-40B4-BE49-F238E27FC236}">
                <a16:creationId xmlns:a16="http://schemas.microsoft.com/office/drawing/2014/main" id="{7F17B0FA-149F-4013-B705-7F56730E0967}"/>
              </a:ext>
            </a:extLst>
          </p:cNvPr>
          <p:cNvPicPr>
            <a:picLocks noChangeAspect="1"/>
          </p:cNvPicPr>
          <p:nvPr/>
        </p:nvPicPr>
        <p:blipFill rotWithShape="1">
          <a:blip r:embed="rId2">
            <a:extLst>
              <a:ext uri="{28A0092B-C50C-407E-A947-70E740481C1C}">
                <a14:useLocalDpi xmlns:a14="http://schemas.microsoft.com/office/drawing/2010/main" val="0"/>
              </a:ext>
            </a:extLst>
          </a:blip>
          <a:srcRect r="1" b="3695"/>
          <a:stretch/>
        </p:blipFill>
        <p:spPr>
          <a:xfrm>
            <a:off x="20" y="10"/>
            <a:ext cx="4635571" cy="6857990"/>
          </a:xfrm>
          <a:prstGeom prst="rect">
            <a:avLst/>
          </a:prstGeom>
          <a:effectLst/>
        </p:spPr>
      </p:pic>
      <p:cxnSp>
        <p:nvCxnSpPr>
          <p:cNvPr id="10" name="Straight Connector 9">
            <a:extLst>
              <a:ext uri="{FF2B5EF4-FFF2-40B4-BE49-F238E27FC236}">
                <a16:creationId xmlns:a16="http://schemas.microsoft.com/office/drawing/2014/main" id="{A7F400EE-A8A5-48AF-B4D6-291B52C6F0B0}"/>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080934" y="2115117"/>
            <a:ext cx="6309360" cy="0"/>
          </a:xfrm>
          <a:prstGeom prst="line">
            <a:avLst/>
          </a:prstGeom>
          <a:ln w="19050">
            <a:solidFill>
              <a:srgbClr val="804E4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8347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1486102-0AAB-425A-BAE6-9056D955A1CD}"/>
              </a:ext>
            </a:extLst>
          </p:cNvPr>
          <p:cNvSpPr>
            <a:spLocks noGrp="1"/>
          </p:cNvSpPr>
          <p:nvPr>
            <p:ph type="ctrTitle"/>
          </p:nvPr>
        </p:nvSpPr>
        <p:spPr>
          <a:xfrm>
            <a:off x="1909822" y="729204"/>
            <a:ext cx="8862349" cy="639441"/>
          </a:xfrm>
        </p:spPr>
        <p:txBody>
          <a:bodyPr>
            <a:normAutofit fontScale="90000"/>
          </a:bodyPr>
          <a:lstStyle/>
          <a:p>
            <a:r>
              <a:rPr lang="hu-HU" dirty="0"/>
              <a:t>7. </a:t>
            </a:r>
            <a:r>
              <a:rPr lang="hu-HU" sz="4900" dirty="0"/>
              <a:t>próbatétel-a</a:t>
            </a:r>
            <a:r>
              <a:rPr lang="hu-HU" dirty="0"/>
              <a:t> kis szoba</a:t>
            </a:r>
          </a:p>
        </p:txBody>
      </p:sp>
      <p:sp>
        <p:nvSpPr>
          <p:cNvPr id="3" name="Alcím 2">
            <a:extLst>
              <a:ext uri="{FF2B5EF4-FFF2-40B4-BE49-F238E27FC236}">
                <a16:creationId xmlns:a16="http://schemas.microsoft.com/office/drawing/2014/main" id="{A4A2BB2E-293A-4186-A503-7F5DC5A3FA5A}"/>
              </a:ext>
            </a:extLst>
          </p:cNvPr>
          <p:cNvSpPr>
            <a:spLocks noGrp="1"/>
          </p:cNvSpPr>
          <p:nvPr>
            <p:ph type="subTitle" idx="1"/>
          </p:nvPr>
        </p:nvSpPr>
        <p:spPr>
          <a:xfrm>
            <a:off x="1111170" y="1576468"/>
            <a:ext cx="9545255" cy="4928503"/>
          </a:xfrm>
        </p:spPr>
        <p:txBody>
          <a:bodyPr>
            <a:normAutofit/>
          </a:bodyPr>
          <a:lstStyle/>
          <a:p>
            <a:r>
              <a:rPr lang="hu-HU" dirty="0"/>
              <a:t>Naptárban kell megkeresni időpontokat! Egy homokóra , vagy stopper segítségével a csoportvezető mérni tudja, hogy időre megtalálják-e a naptárban a kért ünnepnapokat:</a:t>
            </a:r>
          </a:p>
          <a:p>
            <a:endParaRPr lang="hu-HU" dirty="0"/>
          </a:p>
          <a:p>
            <a:r>
              <a:rPr lang="hu-HU" dirty="0"/>
              <a:t>Húsvét hétfő</a:t>
            </a:r>
          </a:p>
          <a:p>
            <a:r>
              <a:rPr lang="hu-HU" dirty="0"/>
              <a:t>Gyümölcsoltó Boldogasszony</a:t>
            </a:r>
          </a:p>
          <a:p>
            <a:r>
              <a:rPr lang="hu-HU" dirty="0"/>
              <a:t>Nagycsütörtök</a:t>
            </a:r>
          </a:p>
          <a:p>
            <a:r>
              <a:rPr lang="hu-HU" dirty="0"/>
              <a:t>Ezt követően felteszi a kérdést, hogy tudják-e, hogy melyik napon mit is ünnepel a katolikus egyház? (Feltámadás, Máriának megjelenik az angyal, Utolsó vacsora)</a:t>
            </a:r>
          </a:p>
          <a:p>
            <a:r>
              <a:rPr lang="hu-HU" dirty="0"/>
              <a:t>Megkapják az új feladatot! </a:t>
            </a:r>
            <a:r>
              <a:rPr lang="hu-HU" dirty="0">
                <a:solidFill>
                  <a:srgbClr val="FF0000"/>
                </a:solidFill>
              </a:rPr>
              <a:t>A következő próbatétel az oratórium</a:t>
            </a:r>
            <a:endParaRPr lang="hu-HU" dirty="0"/>
          </a:p>
        </p:txBody>
      </p:sp>
    </p:spTree>
    <p:extLst>
      <p:ext uri="{BB962C8B-B14F-4D97-AF65-F5344CB8AC3E}">
        <p14:creationId xmlns:p14="http://schemas.microsoft.com/office/powerpoint/2010/main" val="338242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B375A76-1F29-4EED-AB1C-FEB4EF1F815B}"/>
              </a:ext>
            </a:extLst>
          </p:cNvPr>
          <p:cNvSpPr>
            <a:spLocks noGrp="1"/>
          </p:cNvSpPr>
          <p:nvPr>
            <p:ph type="ctrTitle"/>
          </p:nvPr>
        </p:nvSpPr>
        <p:spPr>
          <a:xfrm>
            <a:off x="1751635" y="659817"/>
            <a:ext cx="8688729" cy="940383"/>
          </a:xfrm>
        </p:spPr>
        <p:txBody>
          <a:bodyPr>
            <a:normAutofit/>
          </a:bodyPr>
          <a:lstStyle/>
          <a:p>
            <a:r>
              <a:rPr lang="hu-HU" sz="4400" dirty="0"/>
              <a:t>8. próbatétel-az oratórium</a:t>
            </a:r>
          </a:p>
        </p:txBody>
      </p:sp>
      <p:sp>
        <p:nvSpPr>
          <p:cNvPr id="3" name="Alcím 2">
            <a:extLst>
              <a:ext uri="{FF2B5EF4-FFF2-40B4-BE49-F238E27FC236}">
                <a16:creationId xmlns:a16="http://schemas.microsoft.com/office/drawing/2014/main" id="{7FF6809A-488B-4EF4-B45F-6A27E2F157A5}"/>
              </a:ext>
            </a:extLst>
          </p:cNvPr>
          <p:cNvSpPr>
            <a:spLocks noGrp="1"/>
          </p:cNvSpPr>
          <p:nvPr>
            <p:ph type="subTitle" idx="1"/>
          </p:nvPr>
        </p:nvSpPr>
        <p:spPr>
          <a:xfrm>
            <a:off x="1331089" y="1981581"/>
            <a:ext cx="9336910" cy="3852059"/>
          </a:xfrm>
        </p:spPr>
        <p:txBody>
          <a:bodyPr>
            <a:normAutofit/>
          </a:bodyPr>
          <a:lstStyle/>
          <a:p>
            <a:pPr algn="just"/>
            <a:r>
              <a:rPr lang="hu-HU" dirty="0"/>
              <a:t>A vezető csendre inti a gyerekeket, hisz belátni a jelen lévő Jézushoz! Mi is a szívünkbe akarjuk őt hordozni, akit itt a templomban kapunk meg minden vasárnap, vagy hétköznap a szentmisén. Ezért itt imádkoznunk kell!</a:t>
            </a:r>
          </a:p>
          <a:p>
            <a:pPr algn="just"/>
            <a:r>
              <a:rPr lang="hu-HU" dirty="0"/>
              <a:t>A csoporttól függően, vagy egyszerűen csak elmondanak egy imát, vagy megkeresnek egy pár versszakból álló elrejtett imát. (A terem hideg, ne tartózkodjanak sokáig benne! Ne rejtsük el lehetetlen helyre az imát! Ne kelljen sokáig keresni…az imát felolvassuk, majd megkapják a következő helyszínt: </a:t>
            </a:r>
            <a:r>
              <a:rPr lang="hu-HU" dirty="0">
                <a:solidFill>
                  <a:srgbClr val="FF0000"/>
                </a:solidFill>
              </a:rPr>
              <a:t>A következő próbatétel a sekrestyében vár!)</a:t>
            </a:r>
          </a:p>
        </p:txBody>
      </p:sp>
    </p:spTree>
    <p:extLst>
      <p:ext uri="{BB962C8B-B14F-4D97-AF65-F5344CB8AC3E}">
        <p14:creationId xmlns:p14="http://schemas.microsoft.com/office/powerpoint/2010/main" val="2608029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876F549-A358-4D3E-90F9-934263C008D4}"/>
              </a:ext>
            </a:extLst>
          </p:cNvPr>
          <p:cNvSpPr>
            <a:spLocks noGrp="1"/>
          </p:cNvSpPr>
          <p:nvPr>
            <p:ph type="title"/>
          </p:nvPr>
        </p:nvSpPr>
        <p:spPr>
          <a:xfrm>
            <a:off x="1169042" y="231494"/>
            <a:ext cx="10381527" cy="764713"/>
          </a:xfrm>
        </p:spPr>
        <p:txBody>
          <a:bodyPr>
            <a:normAutofit/>
          </a:bodyPr>
          <a:lstStyle/>
          <a:p>
            <a:r>
              <a:rPr lang="hu-HU" dirty="0"/>
              <a:t>9. próbatétel- keresztrejtvény a sekrestyében</a:t>
            </a:r>
          </a:p>
        </p:txBody>
      </p:sp>
      <p:sp>
        <p:nvSpPr>
          <p:cNvPr id="3" name="Tartalom helye 2">
            <a:extLst>
              <a:ext uri="{FF2B5EF4-FFF2-40B4-BE49-F238E27FC236}">
                <a16:creationId xmlns:a16="http://schemas.microsoft.com/office/drawing/2014/main" id="{A674567C-97B0-4A39-80B7-5285BE59018E}"/>
              </a:ext>
            </a:extLst>
          </p:cNvPr>
          <p:cNvSpPr>
            <a:spLocks noGrp="1"/>
          </p:cNvSpPr>
          <p:nvPr>
            <p:ph idx="1"/>
          </p:nvPr>
        </p:nvSpPr>
        <p:spPr>
          <a:xfrm>
            <a:off x="567159" y="1307938"/>
            <a:ext cx="10786641" cy="5463251"/>
          </a:xfrm>
        </p:spPr>
        <p:txBody>
          <a:bodyPr>
            <a:normAutofit fontScale="77500" lnSpcReduction="20000"/>
          </a:bodyPr>
          <a:lstStyle/>
          <a:p>
            <a:r>
              <a:rPr lang="hu-HU" dirty="0"/>
              <a:t>Meg kell fejteni a keresztrejtvényt!</a:t>
            </a:r>
          </a:p>
          <a:p>
            <a:r>
              <a:rPr lang="hu-HU" dirty="0"/>
              <a:t>A megfejtés: </a:t>
            </a:r>
            <a:r>
              <a:rPr lang="hu-HU" dirty="0">
                <a:solidFill>
                  <a:srgbClr val="FF0000"/>
                </a:solidFill>
              </a:rPr>
              <a:t>MEGTÉRÉS</a:t>
            </a:r>
          </a:p>
          <a:p>
            <a:r>
              <a:rPr lang="hu-HU" dirty="0"/>
              <a:t>1. Milyen maghoz hasonlította Jézus a mennyek országát? MUSTÁR</a:t>
            </a:r>
          </a:p>
          <a:p>
            <a:r>
              <a:rPr lang="hu-HU" dirty="0"/>
              <a:t>2. Ebben a városban született Jézus: BETLEHEM</a:t>
            </a:r>
          </a:p>
          <a:p>
            <a:r>
              <a:rPr lang="hu-HU" dirty="0"/>
              <a:t>3. Sem nem növény, sem nem állat, étel készíthető belőle és mérgező is lehet: GOMBA</a:t>
            </a:r>
          </a:p>
          <a:p>
            <a:r>
              <a:rPr lang="hu-HU" dirty="0"/>
              <a:t>4. Jézus jelképe, szimbóluma: KERESZT</a:t>
            </a:r>
          </a:p>
          <a:p>
            <a:r>
              <a:rPr lang="hu-HU" dirty="0"/>
              <a:t>5. Ezzé válik a bor a szentmisén: VÉR</a:t>
            </a:r>
          </a:p>
          <a:p>
            <a:r>
              <a:rPr lang="hu-HU" dirty="0"/>
              <a:t>6. E folyóban keresztelkedett meg az Úr Jézus: JORDÁN</a:t>
            </a:r>
          </a:p>
          <a:p>
            <a:r>
              <a:rPr lang="hu-HU" dirty="0"/>
              <a:t>7. E napon halt meg Jézus a kereszten: PÉNTEK</a:t>
            </a:r>
          </a:p>
          <a:p>
            <a:r>
              <a:rPr lang="hu-HU" dirty="0"/>
              <a:t>8. Ez a római férfi ítélte el Jézust: PILÁTUS</a:t>
            </a:r>
          </a:p>
          <a:p>
            <a:endParaRPr lang="hu-HU" dirty="0"/>
          </a:p>
          <a:p>
            <a:r>
              <a:rPr lang="hu-HU" dirty="0"/>
              <a:t>Megkapják az új feladatot! </a:t>
            </a:r>
            <a:r>
              <a:rPr lang="hu-HU" b="1" dirty="0">
                <a:solidFill>
                  <a:srgbClr val="C00000"/>
                </a:solidFill>
              </a:rPr>
              <a:t>A következő helyszín a Szent József kápolna</a:t>
            </a:r>
          </a:p>
          <a:p>
            <a:endParaRPr lang="hu-HU" b="1" dirty="0">
              <a:solidFill>
                <a:srgbClr val="C00000"/>
              </a:solidFill>
            </a:endParaRPr>
          </a:p>
          <a:p>
            <a:r>
              <a:rPr lang="hu-HU" dirty="0"/>
              <a:t>A csoportvezetőnek azt kell koordinálnia, hogy ne egy, vagy két gyerek agyaljon csak, hanem az összes motiválva legyen!</a:t>
            </a:r>
          </a:p>
        </p:txBody>
      </p:sp>
    </p:spTree>
    <p:extLst>
      <p:ext uri="{BB962C8B-B14F-4D97-AF65-F5344CB8AC3E}">
        <p14:creationId xmlns:p14="http://schemas.microsoft.com/office/powerpoint/2010/main" val="2158669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DD43DBC-0477-4535-96D0-831FD46168DB}"/>
              </a:ext>
            </a:extLst>
          </p:cNvPr>
          <p:cNvSpPr>
            <a:spLocks noGrp="1"/>
          </p:cNvSpPr>
          <p:nvPr>
            <p:ph type="ctrTitle"/>
          </p:nvPr>
        </p:nvSpPr>
        <p:spPr>
          <a:xfrm>
            <a:off x="1354237" y="891250"/>
            <a:ext cx="8885499" cy="801487"/>
          </a:xfrm>
        </p:spPr>
        <p:txBody>
          <a:bodyPr>
            <a:normAutofit fontScale="90000"/>
          </a:bodyPr>
          <a:lstStyle/>
          <a:p>
            <a:r>
              <a:rPr lang="hu-HU" sz="4900" dirty="0"/>
              <a:t>10. próbatétel-</a:t>
            </a:r>
            <a:r>
              <a:rPr lang="hu-HU" sz="4900" dirty="0" err="1"/>
              <a:t>legó</a:t>
            </a:r>
            <a:r>
              <a:rPr lang="hu-HU" sz="4900" dirty="0"/>
              <a:t> a Szent József kápolnában</a:t>
            </a:r>
          </a:p>
        </p:txBody>
      </p:sp>
      <p:sp>
        <p:nvSpPr>
          <p:cNvPr id="3" name="Alcím 2">
            <a:extLst>
              <a:ext uri="{FF2B5EF4-FFF2-40B4-BE49-F238E27FC236}">
                <a16:creationId xmlns:a16="http://schemas.microsoft.com/office/drawing/2014/main" id="{A48EB4A4-C785-4AAA-86BD-EFD49DD77AF8}"/>
              </a:ext>
            </a:extLst>
          </p:cNvPr>
          <p:cNvSpPr>
            <a:spLocks noGrp="1"/>
          </p:cNvSpPr>
          <p:nvPr>
            <p:ph type="subTitle" idx="1"/>
          </p:nvPr>
        </p:nvSpPr>
        <p:spPr>
          <a:xfrm>
            <a:off x="1491205" y="1692737"/>
            <a:ext cx="9209590" cy="4606724"/>
          </a:xfrm>
        </p:spPr>
        <p:txBody>
          <a:bodyPr>
            <a:normAutofit fontScale="92500" lnSpcReduction="20000"/>
          </a:bodyPr>
          <a:lstStyle/>
          <a:p>
            <a:r>
              <a:rPr lang="hu-HU" dirty="0"/>
              <a:t>Rakjátok össze a megadott elemekből az egyik bibliai esemény helyszínét szereplőkkel! A </a:t>
            </a:r>
            <a:r>
              <a:rPr lang="hu-HU" dirty="0" err="1"/>
              <a:t>legó</a:t>
            </a:r>
            <a:r>
              <a:rPr lang="hu-HU" dirty="0"/>
              <a:t> közé legyen elrejtve a következő állomás helyszíne!</a:t>
            </a:r>
          </a:p>
          <a:p>
            <a:endParaRPr lang="hu-HU" dirty="0"/>
          </a:p>
          <a:p>
            <a:r>
              <a:rPr lang="hu-HU" dirty="0"/>
              <a:t>A helyszíneket „kalapból” húzzák!</a:t>
            </a:r>
          </a:p>
          <a:p>
            <a:endParaRPr lang="hu-HU" dirty="0"/>
          </a:p>
          <a:p>
            <a:pPr marL="457200" indent="-457200">
              <a:buAutoNum type="arabicPeriod"/>
            </a:pPr>
            <a:r>
              <a:rPr lang="hu-HU" dirty="0"/>
              <a:t>Utolsó vacsora terme</a:t>
            </a:r>
          </a:p>
          <a:p>
            <a:pPr marL="457200" indent="-457200">
              <a:buAutoNum type="arabicPeriod"/>
            </a:pPr>
            <a:r>
              <a:rPr lang="hu-HU" dirty="0"/>
              <a:t>Kereskedők kiűzése a templomból</a:t>
            </a:r>
          </a:p>
          <a:p>
            <a:pPr marL="457200" indent="-457200">
              <a:buAutoNum type="arabicPeriod"/>
            </a:pPr>
            <a:r>
              <a:rPr lang="hu-HU" dirty="0"/>
              <a:t>Lázár feltámasztása</a:t>
            </a:r>
          </a:p>
          <a:p>
            <a:r>
              <a:rPr lang="hu-HU" dirty="0"/>
              <a:t>A játékvezetőnek arra kell figyelnie, hogy a </a:t>
            </a:r>
            <a:r>
              <a:rPr lang="hu-HU" dirty="0" err="1"/>
              <a:t>legózásban</a:t>
            </a:r>
            <a:r>
              <a:rPr lang="hu-HU" dirty="0"/>
              <a:t> senki ne kerüljön perifériára, mindenki építsen…segítsen irányítani a részfeladatok beosztását, valamint </a:t>
            </a:r>
            <a:r>
              <a:rPr lang="hu-HU" dirty="0" err="1"/>
              <a:t>fotózza</a:t>
            </a:r>
            <a:r>
              <a:rPr lang="hu-HU" dirty="0"/>
              <a:t> le az alkotást és a csapatot, hogy a honlapra kitehessük!</a:t>
            </a:r>
          </a:p>
          <a:p>
            <a:r>
              <a:rPr lang="hu-HU" dirty="0"/>
              <a:t>A játékvezető, miután mindenki használta a kezét, most megkötözi azokat, vissza kerülnek a kéz </a:t>
            </a:r>
            <a:r>
              <a:rPr lang="hu-HU" dirty="0" err="1"/>
              <a:t>bilincsek,így</a:t>
            </a:r>
            <a:r>
              <a:rPr lang="hu-HU" dirty="0"/>
              <a:t> indulnak az új állomásra!</a:t>
            </a:r>
          </a:p>
          <a:p>
            <a:r>
              <a:rPr lang="hu-HU" dirty="0">
                <a:solidFill>
                  <a:srgbClr val="FF0000"/>
                </a:solidFill>
              </a:rPr>
              <a:t>A következő állomás a lépcsőház</a:t>
            </a:r>
          </a:p>
          <a:p>
            <a:pPr marL="457200" indent="-457200">
              <a:buAutoNum type="arabicPeriod"/>
            </a:pPr>
            <a:endParaRPr lang="hu-HU" dirty="0"/>
          </a:p>
        </p:txBody>
      </p:sp>
    </p:spTree>
    <p:extLst>
      <p:ext uri="{BB962C8B-B14F-4D97-AF65-F5344CB8AC3E}">
        <p14:creationId xmlns:p14="http://schemas.microsoft.com/office/powerpoint/2010/main" val="126307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C1FD92A-9A7E-41AB-A296-5577096D60B3}"/>
              </a:ext>
            </a:extLst>
          </p:cNvPr>
          <p:cNvSpPr>
            <a:spLocks noGrp="1"/>
          </p:cNvSpPr>
          <p:nvPr>
            <p:ph type="ctrTitle"/>
          </p:nvPr>
        </p:nvSpPr>
        <p:spPr>
          <a:xfrm>
            <a:off x="1531716" y="682905"/>
            <a:ext cx="9128567" cy="963533"/>
          </a:xfrm>
        </p:spPr>
        <p:txBody>
          <a:bodyPr>
            <a:noAutofit/>
          </a:bodyPr>
          <a:lstStyle/>
          <a:p>
            <a:r>
              <a:rPr lang="hu-HU" sz="4400" dirty="0"/>
              <a:t>11. próbatétel-szájjal festés a lépcsőház lépcsőin térdepelve</a:t>
            </a:r>
          </a:p>
        </p:txBody>
      </p:sp>
      <p:sp>
        <p:nvSpPr>
          <p:cNvPr id="3" name="Alcím 2">
            <a:extLst>
              <a:ext uri="{FF2B5EF4-FFF2-40B4-BE49-F238E27FC236}">
                <a16:creationId xmlns:a16="http://schemas.microsoft.com/office/drawing/2014/main" id="{49F57F6F-8F17-4D21-A659-F701320E8A52}"/>
              </a:ext>
            </a:extLst>
          </p:cNvPr>
          <p:cNvSpPr>
            <a:spLocks noGrp="1"/>
          </p:cNvSpPr>
          <p:nvPr>
            <p:ph type="subTitle" idx="1"/>
          </p:nvPr>
        </p:nvSpPr>
        <p:spPr>
          <a:xfrm>
            <a:off x="1531717" y="2004731"/>
            <a:ext cx="9622420" cy="4274536"/>
          </a:xfrm>
        </p:spPr>
        <p:txBody>
          <a:bodyPr>
            <a:normAutofit lnSpcReduction="10000"/>
          </a:bodyPr>
          <a:lstStyle/>
          <a:p>
            <a:pPr algn="just"/>
            <a:r>
              <a:rPr lang="hu-HU" dirty="0"/>
              <a:t>A </a:t>
            </a:r>
            <a:r>
              <a:rPr lang="hu-HU" dirty="0" smtClean="0"/>
              <a:t>csoportvezető </a:t>
            </a:r>
            <a:r>
              <a:rPr lang="hu-HU" dirty="0"/>
              <a:t>elmondja, hogy sok embertársunk végtagok nélkül </a:t>
            </a:r>
            <a:r>
              <a:rPr lang="hu-HU" dirty="0" smtClean="0"/>
              <a:t>születik, </a:t>
            </a:r>
            <a:r>
              <a:rPr lang="hu-HU" dirty="0"/>
              <a:t>és mivel már kereseti lehetőség nem igen akad számukra, szájjal írnak, festenek. Mindenki elé kerül egy kisebb papírlap, melyre festenie kell egy halat, mert az Krisztus szimbóluma. Mindezt azonban a szájába vett ecsetfilccel kell tennie!</a:t>
            </a:r>
          </a:p>
          <a:p>
            <a:pPr algn="just"/>
            <a:endParaRPr lang="hu-HU" dirty="0"/>
          </a:p>
          <a:p>
            <a:pPr algn="just"/>
            <a:r>
              <a:rPr lang="hu-HU" dirty="0"/>
              <a:t>A csoport vezetőjének az a feladata, hogy az ecsetfilceket a szájba tegye, illetve új filc csomagot bontson minden gyermekcsoport után a fertőzések elkerülése végett! Minden szájból kivett ecsetfilcet fertőtlenít és a fertőtlenített filctollakat visszateszi a tasakba. A kész képeket a menetlevelek hátára ragasztja emlékül a résztvevőknek! A gyerekeket felsegítik és bekísérik a nagyterembe!</a:t>
            </a:r>
          </a:p>
        </p:txBody>
      </p:sp>
    </p:spTree>
    <p:extLst>
      <p:ext uri="{BB962C8B-B14F-4D97-AF65-F5344CB8AC3E}">
        <p14:creationId xmlns:p14="http://schemas.microsoft.com/office/powerpoint/2010/main" val="2278972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B0FA648-089C-4FC3-90F0-BAE75C2BF3DF}"/>
              </a:ext>
            </a:extLst>
          </p:cNvPr>
          <p:cNvSpPr>
            <a:spLocks noGrp="1"/>
          </p:cNvSpPr>
          <p:nvPr>
            <p:ph type="title"/>
          </p:nvPr>
        </p:nvSpPr>
        <p:spPr/>
        <p:txBody>
          <a:bodyPr/>
          <a:lstStyle/>
          <a:p>
            <a:r>
              <a:rPr lang="hu-HU" dirty="0"/>
              <a:t>12. próbatétel-megérkezés</a:t>
            </a:r>
          </a:p>
        </p:txBody>
      </p:sp>
      <p:sp>
        <p:nvSpPr>
          <p:cNvPr id="3" name="Tartalom helye 2">
            <a:extLst>
              <a:ext uri="{FF2B5EF4-FFF2-40B4-BE49-F238E27FC236}">
                <a16:creationId xmlns:a16="http://schemas.microsoft.com/office/drawing/2014/main" id="{106D1AEC-5D58-4FE1-90EA-31ECF144F9D5}"/>
              </a:ext>
            </a:extLst>
          </p:cNvPr>
          <p:cNvSpPr>
            <a:spLocks noGrp="1"/>
          </p:cNvSpPr>
          <p:nvPr>
            <p:ph idx="1"/>
          </p:nvPr>
        </p:nvSpPr>
        <p:spPr/>
        <p:txBody>
          <a:bodyPr/>
          <a:lstStyle/>
          <a:p>
            <a:pPr algn="just"/>
            <a:r>
              <a:rPr lang="hu-HU" dirty="0"/>
              <a:t>Megérkezünk a kiinduló ponthoz, ahol lekerülnek a bilincsek! De nem akárhogy….a gyerekek hátrakötött kézzel kell, pusztán lábbal, vagy foggal leszedni egymásról a bilincseket.</a:t>
            </a:r>
          </a:p>
          <a:p>
            <a:pPr algn="just"/>
            <a:r>
              <a:rPr lang="hu-HU" dirty="0"/>
              <a:t>A játékvezető ügyel a balesetmentességre, </a:t>
            </a:r>
            <a:r>
              <a:rPr lang="hu-HU" dirty="0" err="1"/>
              <a:t>fotóz</a:t>
            </a:r>
            <a:r>
              <a:rPr lang="hu-HU" dirty="0"/>
              <a:t>, segít, hiszen ez nem könnyű! Le kell venni hozzá a cipőket…a lábakat a gumiszalag mögé kell tenni, s azt kitágítva segíteni, hogy lejöjjön a társ lábáról!</a:t>
            </a:r>
          </a:p>
          <a:p>
            <a:pPr algn="just"/>
            <a:r>
              <a:rPr lang="hu-HU" dirty="0"/>
              <a:t>Az elsőnek és az utolsónak könnyű a dolga! Végül a kezünkről is lekerül a bilincs!</a:t>
            </a:r>
          </a:p>
          <a:p>
            <a:pPr algn="just"/>
            <a:r>
              <a:rPr lang="hu-HU" dirty="0"/>
              <a:t>Jöhet a tánc, és a Pizza!</a:t>
            </a:r>
          </a:p>
        </p:txBody>
      </p:sp>
    </p:spTree>
    <p:extLst>
      <p:ext uri="{BB962C8B-B14F-4D97-AF65-F5344CB8AC3E}">
        <p14:creationId xmlns:p14="http://schemas.microsoft.com/office/powerpoint/2010/main" val="32901016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FCA05D73-73E4-4063-8E7E-DC408D7556BF}"/>
              </a:ext>
            </a:extLst>
          </p:cNvPr>
          <p:cNvSpPr>
            <a:spLocks noGrp="1"/>
          </p:cNvSpPr>
          <p:nvPr>
            <p:ph type="ctrTitle"/>
          </p:nvPr>
        </p:nvSpPr>
        <p:spPr>
          <a:xfrm>
            <a:off x="1606952" y="1053295"/>
            <a:ext cx="8978096" cy="1681163"/>
          </a:xfrm>
        </p:spPr>
        <p:txBody>
          <a:bodyPr>
            <a:normAutofit/>
          </a:bodyPr>
          <a:lstStyle/>
          <a:p>
            <a:pPr algn="l"/>
            <a:r>
              <a:rPr lang="hu-HU" sz="4400" dirty="0"/>
              <a:t>Figyelem!</a:t>
            </a:r>
            <a:r>
              <a:rPr lang="hu-HU" dirty="0"/>
              <a:t> </a:t>
            </a:r>
            <a:r>
              <a:rPr lang="hu-HU" sz="4400" dirty="0"/>
              <a:t>Ha 10 csapat van, akkor az </a:t>
            </a:r>
            <a:r>
              <a:rPr lang="hu-HU" sz="4400" dirty="0" err="1"/>
              <a:t>kb</a:t>
            </a:r>
            <a:r>
              <a:rPr lang="hu-HU" sz="4400" dirty="0"/>
              <a:t> 1 óra csúszást jelent!</a:t>
            </a:r>
          </a:p>
        </p:txBody>
      </p:sp>
      <p:sp>
        <p:nvSpPr>
          <p:cNvPr id="3" name="Alcím 2">
            <a:extLst>
              <a:ext uri="{FF2B5EF4-FFF2-40B4-BE49-F238E27FC236}">
                <a16:creationId xmlns:a16="http://schemas.microsoft.com/office/drawing/2014/main" id="{1BCA149A-4EA9-4477-A150-18E7BA9F61D6}"/>
              </a:ext>
            </a:extLst>
          </p:cNvPr>
          <p:cNvSpPr>
            <a:spLocks noGrp="1"/>
          </p:cNvSpPr>
          <p:nvPr>
            <p:ph type="subTitle" idx="1"/>
          </p:nvPr>
        </p:nvSpPr>
        <p:spPr>
          <a:xfrm>
            <a:off x="1203767" y="2734459"/>
            <a:ext cx="9464233" cy="3920984"/>
          </a:xfrm>
        </p:spPr>
        <p:txBody>
          <a:bodyPr>
            <a:normAutofit fontScale="85000" lnSpcReduction="20000"/>
          </a:bodyPr>
          <a:lstStyle/>
          <a:p>
            <a:endParaRPr lang="hu-HU" dirty="0" smtClean="0"/>
          </a:p>
          <a:p>
            <a:pPr algn="just"/>
            <a:r>
              <a:rPr lang="hu-HU" dirty="0" smtClean="0"/>
              <a:t>Minél </a:t>
            </a:r>
            <a:r>
              <a:rPr lang="hu-HU" dirty="0"/>
              <a:t>kevesebb csapat van, annál kisebb a csúszás időben! Érdemes összevárnunk egymást! Így a tánccal üthetjük el az időt, melyet az elején helyszínen maradott gyerekek az indulás előtt már megkezdhetnek! Mire az utolsóként elinduló csapatok vissza érkeznek, már begyakorolták azt a lépést, melyből a tánc áll. A tánc ez esetben az imát szolgálja. </a:t>
            </a:r>
            <a:r>
              <a:rPr lang="hu-HU" dirty="0" err="1">
                <a:solidFill>
                  <a:srgbClr val="C00000"/>
                </a:solidFill>
              </a:rPr>
              <a:t>Teddy</a:t>
            </a:r>
            <a:r>
              <a:rPr lang="hu-HU" dirty="0">
                <a:solidFill>
                  <a:srgbClr val="C00000"/>
                </a:solidFill>
              </a:rPr>
              <a:t> bácsi </a:t>
            </a:r>
            <a:r>
              <a:rPr lang="hu-HU" dirty="0"/>
              <a:t>tánc képzésén elsajátított un. </a:t>
            </a:r>
            <a:r>
              <a:rPr lang="hu-HU" b="1" dirty="0">
                <a:solidFill>
                  <a:srgbClr val="C00000"/>
                </a:solidFill>
              </a:rPr>
              <a:t>Páros-körtánc </a:t>
            </a:r>
            <a:r>
              <a:rPr lang="hu-HU" dirty="0"/>
              <a:t>táncot taníthatjuk meg, mely alkalmas az elmélyülésre, nem zavarja a böjtöt. A zene is nyugalmasabb.</a:t>
            </a:r>
          </a:p>
          <a:p>
            <a:pPr algn="just"/>
            <a:r>
              <a:rPr lang="hu-HU" dirty="0"/>
              <a:t>Csak a tánc után osszuk ki a pizzát! </a:t>
            </a:r>
          </a:p>
          <a:p>
            <a:pPr algn="just"/>
            <a:r>
              <a:rPr lang="hu-HU" dirty="0">
                <a:solidFill>
                  <a:srgbClr val="00B050"/>
                </a:solidFill>
              </a:rPr>
              <a:t>Az utolsó állomáshoz tartozhat egy kiegészítés is! A nyakukban hordozott pászkát a láb-bilincsek lekerülését követően szájjal kell megenniük! Ezt így képzelem el: Egy pingpongasztal egyik oldalára terítőt teszünk és a gyerekek nyakából a pászkákat oda helyezzük! A gyerekek onnét szedik fel a pászkát a nyelvükkel, szájjal…majd terítőcsere </a:t>
            </a:r>
            <a:r>
              <a:rPr lang="hu-HU" dirty="0" smtClean="0">
                <a:solidFill>
                  <a:srgbClr val="00B050"/>
                </a:solidFill>
              </a:rPr>
              <a:t>következik… és </a:t>
            </a:r>
            <a:r>
              <a:rPr lang="hu-HU" dirty="0">
                <a:solidFill>
                  <a:srgbClr val="00B050"/>
                </a:solidFill>
              </a:rPr>
              <a:t>az új csapat steril terítőről fogyaszt! A hordozót ajándékba el lehet vinni! A feladatért nem jár pont, nem kötelező mindenki számára elvégezni, inkább a csapatokra történő várakozás idejét hivatott kitölteni! Lehet szurkolni egymásnak! És így kerülhetnek le a kézről a bilincsek!</a:t>
            </a:r>
          </a:p>
        </p:txBody>
      </p:sp>
    </p:spTree>
    <p:extLst>
      <p:ext uri="{BB962C8B-B14F-4D97-AF65-F5344CB8AC3E}">
        <p14:creationId xmlns:p14="http://schemas.microsoft.com/office/powerpoint/2010/main" val="3546499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555EF14-E9CF-435D-858D-30780E8A27BC}"/>
              </a:ext>
            </a:extLst>
          </p:cNvPr>
          <p:cNvSpPr>
            <a:spLocks noGrp="1"/>
          </p:cNvSpPr>
          <p:nvPr>
            <p:ph type="title"/>
          </p:nvPr>
        </p:nvSpPr>
        <p:spPr/>
        <p:txBody>
          <a:bodyPr/>
          <a:lstStyle/>
          <a:p>
            <a:r>
              <a:rPr lang="hu-HU" dirty="0"/>
              <a:t>Anyagszükségletek</a:t>
            </a:r>
          </a:p>
        </p:txBody>
      </p:sp>
      <p:sp>
        <p:nvSpPr>
          <p:cNvPr id="3" name="Tartalom helye 2">
            <a:extLst>
              <a:ext uri="{FF2B5EF4-FFF2-40B4-BE49-F238E27FC236}">
                <a16:creationId xmlns:a16="http://schemas.microsoft.com/office/drawing/2014/main" id="{9FBBC21B-827D-440F-A4E2-40842DB6F16B}"/>
              </a:ext>
            </a:extLst>
          </p:cNvPr>
          <p:cNvSpPr>
            <a:spLocks noGrp="1"/>
          </p:cNvSpPr>
          <p:nvPr>
            <p:ph idx="1"/>
          </p:nvPr>
        </p:nvSpPr>
        <p:spPr/>
        <p:txBody>
          <a:bodyPr>
            <a:normAutofit fontScale="92500" lnSpcReduction="20000"/>
          </a:bodyPr>
          <a:lstStyle/>
          <a:p>
            <a:r>
              <a:rPr lang="hu-HU" dirty="0"/>
              <a:t>4 tasak ecsetfilc</a:t>
            </a:r>
          </a:p>
          <a:p>
            <a:r>
              <a:rPr lang="hu-HU" dirty="0"/>
              <a:t>Pászkagombócok</a:t>
            </a:r>
          </a:p>
          <a:p>
            <a:r>
              <a:rPr lang="hu-HU" dirty="0"/>
              <a:t>Egyéni menlevelek nyomtatása</a:t>
            </a:r>
          </a:p>
          <a:p>
            <a:r>
              <a:rPr lang="hu-HU" dirty="0"/>
              <a:t>Nyomtatható puzzle-kép</a:t>
            </a:r>
          </a:p>
          <a:p>
            <a:r>
              <a:rPr lang="hu-HU" dirty="0"/>
              <a:t>BŰN betűkirakó</a:t>
            </a:r>
          </a:p>
          <a:p>
            <a:r>
              <a:rPr lang="hu-HU" dirty="0"/>
              <a:t>Következő állomás a Réz Marián teremben!</a:t>
            </a:r>
          </a:p>
          <a:p>
            <a:r>
              <a:rPr lang="hu-HU" dirty="0"/>
              <a:t>40 db. Gumiszalag-bilincs esetleg </a:t>
            </a:r>
            <a:r>
              <a:rPr lang="hu-HU" dirty="0" err="1"/>
              <a:t>kapcsozó</a:t>
            </a:r>
            <a:r>
              <a:rPr lang="hu-HU" dirty="0"/>
              <a:t>, ugyanennyi csuklóbilincs gumiból és 40 kendő a szájak bekötésére</a:t>
            </a:r>
          </a:p>
          <a:p>
            <a:r>
              <a:rPr lang="hu-HU" dirty="0"/>
              <a:t>Keresztrejtvény elkészítése</a:t>
            </a:r>
          </a:p>
          <a:p>
            <a:r>
              <a:rPr lang="hu-HU" dirty="0"/>
              <a:t>Naptár, homokóra, fehér terítő, papírkockák, szívószálak, sütő esetleg halacskás színező vagy kisebb fehér lapok a </a:t>
            </a:r>
            <a:r>
              <a:rPr lang="hu-HU"/>
              <a:t>szájjal festéshez</a:t>
            </a:r>
            <a:endParaRPr lang="hu-HU" dirty="0"/>
          </a:p>
        </p:txBody>
      </p:sp>
    </p:spTree>
    <p:extLst>
      <p:ext uri="{BB962C8B-B14F-4D97-AF65-F5344CB8AC3E}">
        <p14:creationId xmlns:p14="http://schemas.microsoft.com/office/powerpoint/2010/main" val="2196026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796B207-CF29-45FF-AA36-92851C17AB89}"/>
              </a:ext>
            </a:extLst>
          </p:cNvPr>
          <p:cNvSpPr>
            <a:spLocks noGrp="1"/>
          </p:cNvSpPr>
          <p:nvPr>
            <p:ph type="title"/>
          </p:nvPr>
        </p:nvSpPr>
        <p:spPr>
          <a:xfrm>
            <a:off x="838200" y="330401"/>
            <a:ext cx="10515600" cy="1325563"/>
          </a:xfrm>
        </p:spPr>
        <p:txBody>
          <a:bodyPr/>
          <a:lstStyle/>
          <a:p>
            <a:r>
              <a:rPr lang="hu-HU" dirty="0"/>
              <a:t>Oktatási, nevelési és képzési célok</a:t>
            </a:r>
          </a:p>
        </p:txBody>
      </p:sp>
      <p:sp>
        <p:nvSpPr>
          <p:cNvPr id="3" name="Tartalom helye 2">
            <a:extLst>
              <a:ext uri="{FF2B5EF4-FFF2-40B4-BE49-F238E27FC236}">
                <a16:creationId xmlns:a16="http://schemas.microsoft.com/office/drawing/2014/main" id="{22B1C681-596D-4FC6-B55F-132B839BE960}"/>
              </a:ext>
            </a:extLst>
          </p:cNvPr>
          <p:cNvSpPr>
            <a:spLocks noGrp="1"/>
          </p:cNvSpPr>
          <p:nvPr>
            <p:ph idx="1"/>
          </p:nvPr>
        </p:nvSpPr>
        <p:spPr/>
        <p:txBody>
          <a:bodyPr>
            <a:normAutofit fontScale="85000" lnSpcReduction="10000"/>
          </a:bodyPr>
          <a:lstStyle/>
          <a:p>
            <a:pPr algn="just"/>
            <a:r>
              <a:rPr lang="hu-HU" b="1" dirty="0">
                <a:solidFill>
                  <a:srgbClr val="00B050"/>
                </a:solidFill>
              </a:rPr>
              <a:t>1. Oktatási cél</a:t>
            </a:r>
            <a:r>
              <a:rPr lang="hu-HU" dirty="0"/>
              <a:t>: A résztvevők éljék át szabadságuk korlátozottságában az ima és a böjt értékét és hasznosságát maguk és mások lelki üdvéért!</a:t>
            </a:r>
          </a:p>
          <a:p>
            <a:pPr algn="just"/>
            <a:r>
              <a:rPr lang="hu-HU" b="1" dirty="0">
                <a:solidFill>
                  <a:srgbClr val="00B050"/>
                </a:solidFill>
              </a:rPr>
              <a:t>2. Nevelési cél: </a:t>
            </a:r>
            <a:r>
              <a:rPr lang="hu-HU" dirty="0"/>
              <a:t>Imádkozzanak és böjtöljenek örömmel a böjti időben, lássák meg a böjt napjaiban a próbatételek kihívását és örömmel fogadják azokat, legyenek szellemesek és találékonyak a másokért való felajánlásokban JÉZUS példájára! Szeressék meg a plébánián való időtöltést, kötődés jöjjön létre a helyszín és </a:t>
            </a:r>
            <a:r>
              <a:rPr lang="hu-HU" dirty="0" smtClean="0"/>
              <a:t>közöttük</a:t>
            </a:r>
            <a:r>
              <a:rPr lang="hu-HU" dirty="0"/>
              <a:t>, hogy plébániánk tagjai legyenek!</a:t>
            </a:r>
          </a:p>
          <a:p>
            <a:pPr algn="just"/>
            <a:r>
              <a:rPr lang="hu-HU" b="1" dirty="0">
                <a:solidFill>
                  <a:srgbClr val="00B050"/>
                </a:solidFill>
              </a:rPr>
              <a:t>3.Képzési cél: </a:t>
            </a:r>
            <a:r>
              <a:rPr lang="hu-HU" dirty="0"/>
              <a:t>A feladatokban való fogalmak elsajátítása: megtérés, az ünnepek és azok időpontjai, a „Krisztus hordozás”, együttérzés…vagy a szent helyszínek képszerű megjelenése…</a:t>
            </a:r>
          </a:p>
          <a:p>
            <a:pPr algn="just"/>
            <a:r>
              <a:rPr lang="hu-HU" dirty="0"/>
              <a:t>Érezzék át, hogy egy plébániai közösséghez tartozunk és MI  IS alkotjuk a közösséget! Kellünk Jézus Krisztusnak! Őt hordozzuk életünkben a plébánián kívül is!</a:t>
            </a:r>
          </a:p>
        </p:txBody>
      </p:sp>
    </p:spTree>
    <p:extLst>
      <p:ext uri="{BB962C8B-B14F-4D97-AF65-F5344CB8AC3E}">
        <p14:creationId xmlns:p14="http://schemas.microsoft.com/office/powerpoint/2010/main" val="32784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344709D9-53DA-42CD-9725-D31EEEE1FB83}"/>
              </a:ext>
            </a:extLst>
          </p:cNvPr>
          <p:cNvSpPr>
            <a:spLocks noGrp="1"/>
          </p:cNvSpPr>
          <p:nvPr>
            <p:ph type="title"/>
          </p:nvPr>
        </p:nvSpPr>
        <p:spPr/>
        <p:txBody>
          <a:bodyPr/>
          <a:lstStyle/>
          <a:p>
            <a:r>
              <a:rPr lang="hu-HU" dirty="0"/>
              <a:t>Alkalmazkodás és rugalmasság a csoportokhoz</a:t>
            </a:r>
          </a:p>
        </p:txBody>
      </p:sp>
      <p:sp>
        <p:nvSpPr>
          <p:cNvPr id="3" name="Tartalom helye 2">
            <a:extLst>
              <a:ext uri="{FF2B5EF4-FFF2-40B4-BE49-F238E27FC236}">
                <a16:creationId xmlns:a16="http://schemas.microsoft.com/office/drawing/2014/main" id="{B08D9C28-8615-41B8-B86B-E19634CE24F5}"/>
              </a:ext>
            </a:extLst>
          </p:cNvPr>
          <p:cNvSpPr>
            <a:spLocks noGrp="1"/>
          </p:cNvSpPr>
          <p:nvPr>
            <p:ph idx="1"/>
          </p:nvPr>
        </p:nvSpPr>
        <p:spPr/>
        <p:txBody>
          <a:bodyPr/>
          <a:lstStyle/>
          <a:p>
            <a:pPr algn="just"/>
            <a:r>
              <a:rPr lang="hu-HU" dirty="0"/>
              <a:t>A jelentkezők mennyiségétől függ a csoportok </a:t>
            </a:r>
            <a:r>
              <a:rPr lang="hu-HU" dirty="0">
                <a:solidFill>
                  <a:srgbClr val="00B050"/>
                </a:solidFill>
              </a:rPr>
              <a:t>beosztása: 20 fő esetében lehet 2X 10 fős csoportban gondolkodni</a:t>
            </a:r>
          </a:p>
          <a:p>
            <a:pPr algn="just"/>
            <a:r>
              <a:rPr lang="hu-HU" dirty="0">
                <a:solidFill>
                  <a:srgbClr val="00B050"/>
                </a:solidFill>
              </a:rPr>
              <a:t>40-50 fő esetében gyorsabb a lebonyolítás, ha a csoportok létszáma inkább 5 fő!</a:t>
            </a:r>
          </a:p>
          <a:p>
            <a:pPr algn="just"/>
            <a:r>
              <a:rPr lang="hu-HU" dirty="0">
                <a:solidFill>
                  <a:srgbClr val="00B050"/>
                </a:solidFill>
              </a:rPr>
              <a:t>A feladatsor NEM VERSENY! Nincs győztes, illetve mindenki győztes. Törekedni kell arra, hogy egy-egy állomás ne legyen hosszú! Peregnie kell az eseményeknek! Ne kelljen sokat várni egy-egy csoportra!</a:t>
            </a:r>
          </a:p>
          <a:p>
            <a:pPr algn="just"/>
            <a:r>
              <a:rPr lang="hu-HU" dirty="0">
                <a:solidFill>
                  <a:srgbClr val="00B050"/>
                </a:solidFill>
              </a:rPr>
              <a:t>A csoport vezetői tartsák be az időt! Inkább siettessék a gyerekeket!</a:t>
            </a:r>
          </a:p>
        </p:txBody>
      </p:sp>
    </p:spTree>
    <p:extLst>
      <p:ext uri="{BB962C8B-B14F-4D97-AF65-F5344CB8AC3E}">
        <p14:creationId xmlns:p14="http://schemas.microsoft.com/office/powerpoint/2010/main" val="3694724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C53AD4F-DBB4-4CE7-8629-0B2C9B1DDA60}"/>
              </a:ext>
            </a:extLst>
          </p:cNvPr>
          <p:cNvSpPr>
            <a:spLocks noGrp="1"/>
          </p:cNvSpPr>
          <p:nvPr>
            <p:ph type="title"/>
          </p:nvPr>
        </p:nvSpPr>
        <p:spPr/>
        <p:txBody>
          <a:bodyPr/>
          <a:lstStyle/>
          <a:p>
            <a:r>
              <a:rPr lang="hu-HU" dirty="0"/>
              <a:t>1. Állomás A kiinduló pont</a:t>
            </a:r>
          </a:p>
        </p:txBody>
      </p:sp>
      <p:sp>
        <p:nvSpPr>
          <p:cNvPr id="3" name="Tartalom helye 2">
            <a:extLst>
              <a:ext uri="{FF2B5EF4-FFF2-40B4-BE49-F238E27FC236}">
                <a16:creationId xmlns:a16="http://schemas.microsoft.com/office/drawing/2014/main" id="{B0FCCBDA-8D23-486F-9A26-F393B6367DD1}"/>
              </a:ext>
            </a:extLst>
          </p:cNvPr>
          <p:cNvSpPr>
            <a:spLocks noGrp="1"/>
          </p:cNvSpPr>
          <p:nvPr>
            <p:ph idx="1"/>
          </p:nvPr>
        </p:nvSpPr>
        <p:spPr>
          <a:xfrm>
            <a:off x="648182" y="1907177"/>
            <a:ext cx="10705618" cy="4269786"/>
          </a:xfrm>
        </p:spPr>
        <p:txBody>
          <a:bodyPr>
            <a:normAutofit/>
          </a:bodyPr>
          <a:lstStyle/>
          <a:p>
            <a:pPr algn="just"/>
            <a:r>
              <a:rPr lang="hu-HU" dirty="0"/>
              <a:t>Megkapják a személy szerinti menetleveleket melyek emléklapok is egyben. A csapatvezetők felolvassák az első utasítást, „KÖVESSÉTEK A  SZOBAVEZETŐK UTASÍTÁSAIT!” Keresztvetéssel indulnak a 2. próbatételhez.</a:t>
            </a:r>
          </a:p>
        </p:txBody>
      </p:sp>
    </p:spTree>
    <p:extLst>
      <p:ext uri="{BB962C8B-B14F-4D97-AF65-F5344CB8AC3E}">
        <p14:creationId xmlns:p14="http://schemas.microsoft.com/office/powerpoint/2010/main" val="30595514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40A08ED-7F0A-4F01-B7F7-AAF275C6A755}"/>
              </a:ext>
            </a:extLst>
          </p:cNvPr>
          <p:cNvSpPr>
            <a:spLocks noGrp="1"/>
          </p:cNvSpPr>
          <p:nvPr>
            <p:ph type="title"/>
          </p:nvPr>
        </p:nvSpPr>
        <p:spPr/>
        <p:txBody>
          <a:bodyPr/>
          <a:lstStyle/>
          <a:p>
            <a:r>
              <a:rPr lang="hu-HU" dirty="0"/>
              <a:t>2. próbatétel- a pici szoba a bejárat mellett (volt gyóntató fülke)</a:t>
            </a:r>
          </a:p>
        </p:txBody>
      </p:sp>
      <p:sp>
        <p:nvSpPr>
          <p:cNvPr id="3" name="Tartalom helye 2">
            <a:extLst>
              <a:ext uri="{FF2B5EF4-FFF2-40B4-BE49-F238E27FC236}">
                <a16:creationId xmlns:a16="http://schemas.microsoft.com/office/drawing/2014/main" id="{C9F8B07A-451D-4C59-AF64-7B5F5D098BC8}"/>
              </a:ext>
            </a:extLst>
          </p:cNvPr>
          <p:cNvSpPr>
            <a:spLocks noGrp="1"/>
          </p:cNvSpPr>
          <p:nvPr>
            <p:ph idx="1"/>
          </p:nvPr>
        </p:nvSpPr>
        <p:spPr>
          <a:xfrm>
            <a:off x="625033" y="1825624"/>
            <a:ext cx="10728767" cy="4748795"/>
          </a:xfrm>
        </p:spPr>
        <p:txBody>
          <a:bodyPr>
            <a:normAutofit fontScale="85000" lnSpcReduction="20000"/>
          </a:bodyPr>
          <a:lstStyle/>
          <a:p>
            <a:pPr algn="just"/>
            <a:r>
              <a:rPr lang="hu-HU" dirty="0"/>
              <a:t>Minden gyerek kap a lábára egy gumiszalagból készült bilincset. Tegyétek fel az első játékos bal lábára és a második jobb lábára, majd a második bal lábára és a harmadik jobb lábára a bilincseket és így tovább. Nyakukba egy kis tarisznyát kapnak!</a:t>
            </a:r>
          </a:p>
          <a:p>
            <a:pPr algn="just"/>
            <a:r>
              <a:rPr lang="hu-HU" dirty="0"/>
              <a:t>Ha kész a „csapat rabszolga” akkor elmondjuk, hogy a játszóház lényege, hogy csak akkor szabadulnak ki a bilincseikből, ha </a:t>
            </a:r>
            <a:r>
              <a:rPr lang="hu-HU" dirty="0" err="1" smtClean="0"/>
              <a:t>végigjárják</a:t>
            </a:r>
            <a:r>
              <a:rPr lang="hu-HU" dirty="0" smtClean="0"/>
              <a:t> </a:t>
            </a:r>
            <a:r>
              <a:rPr lang="hu-HU" dirty="0"/>
              <a:t>a színhelyeket. </a:t>
            </a:r>
            <a:r>
              <a:rPr lang="hu-HU" u="sng" dirty="0"/>
              <a:t>A bilincsek a rossz szokásaink miatt kerülnek ránk és mindig megkötöznek bennünket.</a:t>
            </a:r>
            <a:r>
              <a:rPr lang="hu-HU" dirty="0"/>
              <a:t> Ezt azonban nem mondhatja ki a csoport vezető! </a:t>
            </a:r>
            <a:r>
              <a:rPr lang="hu-HU" b="1" dirty="0">
                <a:solidFill>
                  <a:srgbClr val="FF0000"/>
                </a:solidFill>
              </a:rPr>
              <a:t>Csak annyit, hogy az, hogy mi tart fogva bennünket, az majd a negyedik állomáson derül ki!</a:t>
            </a:r>
          </a:p>
          <a:p>
            <a:pPr algn="just"/>
            <a:endParaRPr lang="hu-HU" dirty="0"/>
          </a:p>
          <a:p>
            <a:pPr algn="just"/>
            <a:r>
              <a:rPr lang="hu-HU" dirty="0"/>
              <a:t> Mielőtt elindulnak, mindenki kap a menetlevelébe egy pecsétet, matricát, vagy valami képet.</a:t>
            </a:r>
          </a:p>
          <a:p>
            <a:pPr algn="just"/>
            <a:r>
              <a:rPr lang="hu-HU" dirty="0"/>
              <a:t>Megkapják a harmadik állomás helyét és feladatát. A feladat-teljesítő borítékban ez áll: </a:t>
            </a:r>
            <a:r>
              <a:rPr lang="hu-HU" dirty="0">
                <a:solidFill>
                  <a:srgbClr val="C00000"/>
                </a:solidFill>
              </a:rPr>
              <a:t>Következő állomás a tea konyha! </a:t>
            </a:r>
            <a:r>
              <a:rPr lang="hu-HU" dirty="0"/>
              <a:t>Csendben távoznak. ( a gyerekek még beszélnek…)</a:t>
            </a:r>
          </a:p>
          <a:p>
            <a:endParaRPr lang="hu-HU" dirty="0"/>
          </a:p>
        </p:txBody>
      </p:sp>
    </p:spTree>
    <p:extLst>
      <p:ext uri="{BB962C8B-B14F-4D97-AF65-F5344CB8AC3E}">
        <p14:creationId xmlns:p14="http://schemas.microsoft.com/office/powerpoint/2010/main" val="17109312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5A529882-00F9-40EF-8F77-F0A1B7F49179}"/>
              </a:ext>
            </a:extLst>
          </p:cNvPr>
          <p:cNvSpPr>
            <a:spLocks noGrp="1"/>
          </p:cNvSpPr>
          <p:nvPr>
            <p:ph type="ctrTitle"/>
          </p:nvPr>
        </p:nvSpPr>
        <p:spPr>
          <a:xfrm>
            <a:off x="378107" y="425753"/>
            <a:ext cx="9624020" cy="411921"/>
          </a:xfrm>
        </p:spPr>
        <p:txBody>
          <a:bodyPr>
            <a:noAutofit/>
          </a:bodyPr>
          <a:lstStyle/>
          <a:p>
            <a:pPr algn="l"/>
            <a:r>
              <a:rPr lang="hu-HU" sz="4400" dirty="0"/>
              <a:t>3. próbatétel- tea konyha</a:t>
            </a:r>
          </a:p>
        </p:txBody>
      </p:sp>
      <p:sp>
        <p:nvSpPr>
          <p:cNvPr id="3" name="Alcím 2">
            <a:extLst>
              <a:ext uri="{FF2B5EF4-FFF2-40B4-BE49-F238E27FC236}">
                <a16:creationId xmlns:a16="http://schemas.microsoft.com/office/drawing/2014/main" id="{0328EC46-19BA-48D9-868E-806D5D4D616C}"/>
              </a:ext>
            </a:extLst>
          </p:cNvPr>
          <p:cNvSpPr>
            <a:spLocks noGrp="1"/>
          </p:cNvSpPr>
          <p:nvPr>
            <p:ph type="subTitle" idx="1"/>
          </p:nvPr>
        </p:nvSpPr>
        <p:spPr>
          <a:xfrm>
            <a:off x="3703899" y="6514102"/>
            <a:ext cx="6964100" cy="186947"/>
          </a:xfrm>
        </p:spPr>
        <p:txBody>
          <a:bodyPr>
            <a:normAutofit fontScale="32500" lnSpcReduction="20000"/>
          </a:bodyPr>
          <a:lstStyle/>
          <a:p>
            <a:endParaRPr lang="hu-HU" dirty="0"/>
          </a:p>
        </p:txBody>
      </p:sp>
      <p:sp>
        <p:nvSpPr>
          <p:cNvPr id="4" name="Szövegdoboz 3">
            <a:extLst>
              <a:ext uri="{FF2B5EF4-FFF2-40B4-BE49-F238E27FC236}">
                <a16:creationId xmlns:a16="http://schemas.microsoft.com/office/drawing/2014/main" id="{0FA166B3-ACF5-49AD-AA04-1930C9BA6D4C}"/>
              </a:ext>
            </a:extLst>
          </p:cNvPr>
          <p:cNvSpPr txBox="1"/>
          <p:nvPr/>
        </p:nvSpPr>
        <p:spPr>
          <a:xfrm>
            <a:off x="378106" y="699406"/>
            <a:ext cx="10602410" cy="6001643"/>
          </a:xfrm>
          <a:prstGeom prst="rect">
            <a:avLst/>
          </a:prstGeom>
          <a:noFill/>
        </p:spPr>
        <p:txBody>
          <a:bodyPr wrap="square" rtlCol="0">
            <a:spAutoFit/>
          </a:bodyPr>
          <a:lstStyle/>
          <a:p>
            <a:pPr algn="just"/>
            <a:r>
              <a:rPr lang="hu-HU" sz="2400" dirty="0"/>
              <a:t>Pászkasütés</a:t>
            </a:r>
          </a:p>
          <a:p>
            <a:pPr algn="just"/>
            <a:r>
              <a:rPr lang="hu-HU" sz="2000" dirty="0"/>
              <a:t>Ezt a feladatot nagyon szeretik a gyerekek, de a vezetőknek figyelniük kell arra, hogy ne legyen nagy a mocskolás, illetve az új csapat tiszta helyre érkezzen.</a:t>
            </a:r>
          </a:p>
          <a:p>
            <a:pPr algn="just"/>
            <a:r>
              <a:rPr lang="hu-HU" sz="2000" dirty="0"/>
              <a:t>Az előre kidolgozott pászka tésztákból kell a gyerekeknek sorban kisütni a saját pászkájukat!  </a:t>
            </a:r>
            <a:r>
              <a:rPr lang="hu-HU" sz="2000" b="1" dirty="0"/>
              <a:t>Mégpedig kéz és láb bilincsben!  </a:t>
            </a:r>
            <a:r>
              <a:rPr lang="hu-HU" sz="2000" dirty="0"/>
              <a:t>A feladat elején tehát a kezükre is kapnak bilincset! </a:t>
            </a:r>
            <a:r>
              <a:rPr lang="hu-HU" sz="2000" dirty="0">
                <a:solidFill>
                  <a:srgbClr val="FF0000"/>
                </a:solidFill>
              </a:rPr>
              <a:t>A CSOPORTVEZETŐK EGYIKE EZT MONDJA: ( Az első húsvét alkalmával Mózesnek Isten meghagyta, hogy a nyárson sült bárány mellé kovásztalan kenyeret, vagyis pászkát fogyasszanak.  Az utolsó vacsorán maga Jézus is pászkát fogyasztott és azt tette saját testévé! Azóta a katolikus egyház kovásztalan kenyérrel misézik! Ez a húsvét egyik jelképe is! Ezt készíthettek most….csak egy kis nehezítéssel!)</a:t>
            </a:r>
          </a:p>
          <a:p>
            <a:pPr algn="just"/>
            <a:r>
              <a:rPr lang="hu-HU" sz="2000" b="1" dirty="0"/>
              <a:t>Ezt a csoportvezető a nyakukba tett „vándortarisznyába”  </a:t>
            </a:r>
            <a:r>
              <a:rPr lang="hu-HU" sz="2000" dirty="0"/>
              <a:t>teszik bele egy kis szalvétába a még meleg pászkát! Feladat, hogy úgy kell elérni a célig, hogy a pászka ne essen le, ne sérüljön meg!</a:t>
            </a:r>
          </a:p>
          <a:p>
            <a:pPr algn="just"/>
            <a:r>
              <a:rPr lang="hu-HU" sz="2000" dirty="0"/>
              <a:t>A csoportvezetőnek figyelnie kell, hogy senki ne süsse meg magát! Legyen a csapatvezetőnél törlőkendő, hogy a kezét meg tudja törölni aki kovászos lett!</a:t>
            </a:r>
          </a:p>
          <a:p>
            <a:pPr algn="just"/>
            <a:r>
              <a:rPr lang="hu-HU" sz="2000" dirty="0"/>
              <a:t>Elő kell készíteni a kis pászkagombócokat…..</a:t>
            </a:r>
          </a:p>
          <a:p>
            <a:pPr algn="just"/>
            <a:r>
              <a:rPr lang="hu-HU" sz="2000" dirty="0"/>
              <a:t>A gyerekek helyezik a </a:t>
            </a:r>
            <a:r>
              <a:rPr lang="hu-HU" sz="2000" dirty="0" smtClean="0"/>
              <a:t>sütőbe </a:t>
            </a:r>
            <a:r>
              <a:rPr lang="hu-HU" sz="2000" dirty="0"/>
              <a:t>a gombócokat! A </a:t>
            </a:r>
            <a:r>
              <a:rPr lang="hu-HU" sz="2000" dirty="0" smtClean="0"/>
              <a:t>csoportvezető </a:t>
            </a:r>
            <a:r>
              <a:rPr lang="hu-HU" sz="2000" dirty="0"/>
              <a:t>csukja le a </a:t>
            </a:r>
            <a:r>
              <a:rPr lang="hu-HU" sz="2000" dirty="0" smtClean="0"/>
              <a:t>sütőt </a:t>
            </a:r>
            <a:r>
              <a:rPr lang="hu-HU" sz="2000" dirty="0"/>
              <a:t>és nyitja ki!</a:t>
            </a:r>
          </a:p>
          <a:p>
            <a:pPr algn="just"/>
            <a:r>
              <a:rPr lang="hu-HU" sz="2000" dirty="0"/>
              <a:t>Végül megkapják az új feladatot! A borítékban ez áll: </a:t>
            </a:r>
            <a:r>
              <a:rPr lang="hu-HU" sz="2000" dirty="0">
                <a:solidFill>
                  <a:srgbClr val="FF0000"/>
                </a:solidFill>
              </a:rPr>
              <a:t>A következő próbatétel a pincében vár! </a:t>
            </a:r>
            <a:r>
              <a:rPr lang="hu-HU" sz="2000" b="1" dirty="0">
                <a:solidFill>
                  <a:srgbClr val="00B050"/>
                </a:solidFill>
              </a:rPr>
              <a:t>DE! A gyerekek szájára tapasz kerül! Vagy kendő! Így biztosítjuk a csendet a RÉZ MARIÁN környékén, hogy ott más foglalkozást lehessen tartani!</a:t>
            </a:r>
            <a:endParaRPr lang="hu-HU" sz="1600" b="1" dirty="0">
              <a:solidFill>
                <a:srgbClr val="00B050"/>
              </a:solidFill>
            </a:endParaRPr>
          </a:p>
        </p:txBody>
      </p:sp>
    </p:spTree>
    <p:extLst>
      <p:ext uri="{BB962C8B-B14F-4D97-AF65-F5344CB8AC3E}">
        <p14:creationId xmlns:p14="http://schemas.microsoft.com/office/powerpoint/2010/main" val="1556478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E74E9CC2-5CF5-4D69-91C2-D47428C7415A}"/>
              </a:ext>
            </a:extLst>
          </p:cNvPr>
          <p:cNvSpPr>
            <a:spLocks noGrp="1"/>
          </p:cNvSpPr>
          <p:nvPr>
            <p:ph type="title"/>
          </p:nvPr>
        </p:nvSpPr>
        <p:spPr/>
        <p:txBody>
          <a:bodyPr>
            <a:noAutofit/>
          </a:bodyPr>
          <a:lstStyle/>
          <a:p>
            <a:r>
              <a:rPr lang="hu-HU" dirty="0"/>
              <a:t>4.Próbatétel a pincében</a:t>
            </a:r>
            <a:br>
              <a:rPr lang="hu-HU" dirty="0"/>
            </a:br>
            <a:endParaRPr lang="hu-HU" dirty="0"/>
          </a:p>
        </p:txBody>
      </p:sp>
      <p:sp>
        <p:nvSpPr>
          <p:cNvPr id="3" name="Szövegdoboz 2">
            <a:extLst>
              <a:ext uri="{FF2B5EF4-FFF2-40B4-BE49-F238E27FC236}">
                <a16:creationId xmlns:a16="http://schemas.microsoft.com/office/drawing/2014/main" id="{DB7E2D81-41D5-4C64-AF4A-F22673FA23F8}"/>
              </a:ext>
            </a:extLst>
          </p:cNvPr>
          <p:cNvSpPr txBox="1"/>
          <p:nvPr/>
        </p:nvSpPr>
        <p:spPr>
          <a:xfrm>
            <a:off x="439838" y="1261641"/>
            <a:ext cx="11470511" cy="4832092"/>
          </a:xfrm>
          <a:prstGeom prst="rect">
            <a:avLst/>
          </a:prstGeom>
          <a:noFill/>
        </p:spPr>
        <p:txBody>
          <a:bodyPr wrap="square" rtlCol="0">
            <a:spAutoFit/>
          </a:bodyPr>
          <a:lstStyle/>
          <a:p>
            <a:pPr algn="just"/>
            <a:r>
              <a:rPr lang="hu-HU" sz="2800" dirty="0"/>
              <a:t>A teremben a BŰN szó </a:t>
            </a:r>
            <a:r>
              <a:rPr lang="hu-HU" sz="2800" dirty="0" smtClean="0"/>
              <a:t>nagyméretű </a:t>
            </a:r>
            <a:r>
              <a:rPr lang="hu-HU" sz="2800" dirty="0"/>
              <a:t>betűi vannak feldarabolva. A csapatnak ki kell találni, hogy mi tartja láncon őket, mi ellen kell harcolniuk. Rakják ki a darabkákból a bűn szót és mehetnek tovább. </a:t>
            </a:r>
            <a:r>
              <a:rPr lang="hu-HU" sz="2800" dirty="0">
                <a:solidFill>
                  <a:srgbClr val="FF0000"/>
                </a:solidFill>
              </a:rPr>
              <a:t>A kezekről lehull a bilincs</a:t>
            </a:r>
            <a:r>
              <a:rPr lang="hu-HU" sz="2800" dirty="0"/>
              <a:t>, de csak ideiglenesen! A gyerekek egyik kezükön tovább viszik azokat!</a:t>
            </a:r>
          </a:p>
          <a:p>
            <a:pPr algn="just"/>
            <a:endParaRPr lang="hu-HU" sz="2800" dirty="0"/>
          </a:p>
          <a:p>
            <a:pPr algn="just"/>
            <a:r>
              <a:rPr lang="hu-HU" sz="2800" dirty="0"/>
              <a:t>Itt a segítőnek abban kell ügyesnek lennie, hogy az érkező csapatot körülbelül körbe rendezze illetve sugallja, hogy könnyebb úgy dolgozni, ha körben állnak és mindenki gondolkodik és használja a kezét is és az eszét is. Végül ne felejtsék el odaadni a következő állomás helyét jelző borítékot! Azt fel kell bontani és úgy kell indulni az új állomásra! A tekercsben ez áll: </a:t>
            </a:r>
            <a:r>
              <a:rPr lang="hu-HU" sz="2800" dirty="0">
                <a:solidFill>
                  <a:srgbClr val="C00000"/>
                </a:solidFill>
              </a:rPr>
              <a:t>A következő állomás a Pálfalvi Tamás Terem!</a:t>
            </a:r>
          </a:p>
        </p:txBody>
      </p:sp>
    </p:spTree>
    <p:extLst>
      <p:ext uri="{BB962C8B-B14F-4D97-AF65-F5344CB8AC3E}">
        <p14:creationId xmlns:p14="http://schemas.microsoft.com/office/powerpoint/2010/main" val="4798966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A4A3C759-7A49-4212-839E-FAFEC5D7FD75}"/>
              </a:ext>
            </a:extLst>
          </p:cNvPr>
          <p:cNvSpPr>
            <a:spLocks noGrp="1"/>
          </p:cNvSpPr>
          <p:nvPr>
            <p:ph type="title"/>
          </p:nvPr>
        </p:nvSpPr>
        <p:spPr>
          <a:xfrm>
            <a:off x="968990" y="365125"/>
            <a:ext cx="10384809" cy="890469"/>
          </a:xfrm>
        </p:spPr>
        <p:txBody>
          <a:bodyPr>
            <a:noAutofit/>
          </a:bodyPr>
          <a:lstStyle/>
          <a:p>
            <a:r>
              <a:rPr lang="hu-HU" dirty="0"/>
              <a:t>5. Próbatétel a Pálfalvi Tamás terem –lehull a „száj-bilincs”, kéz bilincs</a:t>
            </a:r>
            <a:br>
              <a:rPr lang="hu-HU" dirty="0"/>
            </a:br>
            <a:endParaRPr lang="hu-HU" dirty="0"/>
          </a:p>
        </p:txBody>
      </p:sp>
      <p:sp>
        <p:nvSpPr>
          <p:cNvPr id="3" name="Szövegdoboz 2">
            <a:extLst>
              <a:ext uri="{FF2B5EF4-FFF2-40B4-BE49-F238E27FC236}">
                <a16:creationId xmlns:a16="http://schemas.microsoft.com/office/drawing/2014/main" id="{1E4B1D65-ACA6-404A-82BE-872D7C1FF9FF}"/>
              </a:ext>
            </a:extLst>
          </p:cNvPr>
          <p:cNvSpPr txBox="1"/>
          <p:nvPr/>
        </p:nvSpPr>
        <p:spPr>
          <a:xfrm>
            <a:off x="125197" y="1040166"/>
            <a:ext cx="12072394" cy="5693866"/>
          </a:xfrm>
          <a:prstGeom prst="rect">
            <a:avLst/>
          </a:prstGeom>
          <a:noFill/>
        </p:spPr>
        <p:txBody>
          <a:bodyPr wrap="square" rtlCol="0">
            <a:spAutoFit/>
          </a:bodyPr>
          <a:lstStyle/>
          <a:p>
            <a:endParaRPr lang="hu-HU" sz="2800" dirty="0" smtClean="0"/>
          </a:p>
          <a:p>
            <a:pPr algn="just"/>
            <a:r>
              <a:rPr lang="hu-HU" sz="2800" dirty="0" smtClean="0"/>
              <a:t>Az </a:t>
            </a:r>
            <a:r>
              <a:rPr lang="hu-HU" sz="2800" dirty="0"/>
              <a:t>asztalon egy fehér terítőn egyforma méretű papír négyzetek vannak. Ezen felül annyi kis edény, és </a:t>
            </a:r>
            <a:r>
              <a:rPr lang="hu-HU" sz="2800" dirty="0" smtClean="0"/>
              <a:t>szívószál</a:t>
            </a:r>
            <a:r>
              <a:rPr lang="hu-HU" sz="2800" dirty="0"/>
              <a:t>, ahányan vannak a csoportban. A feladat, hogy mindenki a szívószál segítségével pakolja be a négyzeteket a hozzá legközelebb eső edénykébe, úgy, hogy a száját és a szívás technikáját használhatja csak! A szívószálat </a:t>
            </a:r>
            <a:r>
              <a:rPr lang="hu-HU" sz="2800" b="1" dirty="0"/>
              <a:t>szabad fogni a kézzel</a:t>
            </a:r>
            <a:r>
              <a:rPr lang="hu-HU" sz="2800" dirty="0"/>
              <a:t>! Amikor az asztalról minden négyzet az edénykékbe került, tiszta lett a lelkünk… megkaphatják a következő feladatot! A szívószálakat ki kell dobni és az új csoport újakat kap!</a:t>
            </a:r>
          </a:p>
          <a:p>
            <a:pPr algn="just"/>
            <a:r>
              <a:rPr lang="hu-HU" sz="2800" dirty="0"/>
              <a:t>A </a:t>
            </a:r>
            <a:r>
              <a:rPr lang="hu-HU" sz="2800" dirty="0" smtClean="0"/>
              <a:t>csoportvezető </a:t>
            </a:r>
            <a:r>
              <a:rPr lang="hu-HU" sz="2800" dirty="0"/>
              <a:t>abban segít, hogy az asztal köré rendezi a csoportot, mindenki elé leteszi a tálkát és a kezükbe adja a szívószálat! Ő maga mutatja meg, hogy lehet felszippantani egy „bűnt” és bele tenni a „szemetesbe” A kis edényekre rá is írhatjuk, hogy „gyóntatószék”. </a:t>
            </a:r>
            <a:r>
              <a:rPr lang="hu-HU" sz="2800" dirty="0" smtClean="0"/>
              <a:t>Odaadja </a:t>
            </a:r>
            <a:r>
              <a:rPr lang="hu-HU" sz="2800" dirty="0"/>
              <a:t>az új feladathoz vezető kártyát! A kártyán ez áll: </a:t>
            </a:r>
            <a:r>
              <a:rPr lang="hu-HU" sz="2800" dirty="0">
                <a:solidFill>
                  <a:srgbClr val="FF0000"/>
                </a:solidFill>
              </a:rPr>
              <a:t>Következő állomás az ifi terem.</a:t>
            </a:r>
          </a:p>
        </p:txBody>
      </p:sp>
    </p:spTree>
    <p:extLst>
      <p:ext uri="{BB962C8B-B14F-4D97-AF65-F5344CB8AC3E}">
        <p14:creationId xmlns:p14="http://schemas.microsoft.com/office/powerpoint/2010/main" val="2540153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4BD4B2CD-F661-4955-91F1-B4CF38A05AD8}"/>
              </a:ext>
            </a:extLst>
          </p:cNvPr>
          <p:cNvSpPr>
            <a:spLocks noGrp="1"/>
          </p:cNvSpPr>
          <p:nvPr>
            <p:ph type="title"/>
          </p:nvPr>
        </p:nvSpPr>
        <p:spPr>
          <a:xfrm>
            <a:off x="838200" y="365125"/>
            <a:ext cx="10515600" cy="819241"/>
          </a:xfrm>
        </p:spPr>
        <p:txBody>
          <a:bodyPr/>
          <a:lstStyle/>
          <a:p>
            <a:r>
              <a:rPr lang="hu-HU" dirty="0"/>
              <a:t>6. próbatétel-ifi teremben</a:t>
            </a:r>
          </a:p>
        </p:txBody>
      </p:sp>
      <p:sp>
        <p:nvSpPr>
          <p:cNvPr id="3" name="Tartalom helye 2">
            <a:extLst>
              <a:ext uri="{FF2B5EF4-FFF2-40B4-BE49-F238E27FC236}">
                <a16:creationId xmlns:a16="http://schemas.microsoft.com/office/drawing/2014/main" id="{B0BEB0EF-4B83-4D7F-9602-23D7BF1E3AF1}"/>
              </a:ext>
            </a:extLst>
          </p:cNvPr>
          <p:cNvSpPr>
            <a:spLocks noGrp="1"/>
          </p:cNvSpPr>
          <p:nvPr>
            <p:ph idx="1"/>
          </p:nvPr>
        </p:nvSpPr>
        <p:spPr>
          <a:xfrm>
            <a:off x="312515" y="1412110"/>
            <a:ext cx="11551535" cy="5254907"/>
          </a:xfrm>
        </p:spPr>
        <p:txBody>
          <a:bodyPr>
            <a:normAutofit lnSpcReduction="10000"/>
          </a:bodyPr>
          <a:lstStyle/>
          <a:p>
            <a:pPr algn="just"/>
            <a:r>
              <a:rPr lang="hu-HU" sz="2400" dirty="0"/>
              <a:t>Ügyességi feladat homokórával és papírszalvétákkal.</a:t>
            </a:r>
          </a:p>
          <a:p>
            <a:pPr algn="just"/>
            <a:r>
              <a:rPr lang="hu-HU" sz="2400" dirty="0"/>
              <a:t>A csoportvezető leülteti a tagokat a földre kör alakban. Ha kevesen </a:t>
            </a:r>
            <a:r>
              <a:rPr lang="hu-HU" sz="2400" dirty="0" smtClean="0"/>
              <a:t>vannak, </a:t>
            </a:r>
            <a:r>
              <a:rPr lang="hu-HU" sz="2400" dirty="0"/>
              <a:t>akkor vonalban. Egy-egy hurkapálcát ad az egyének kezébe, ez a „varázspálca”. Elmondja, hogy böjtölhetünk valaki másért, ahogy imádkozni is szoktunk másokért, illetve misét is szoktunk felajánlani a tisztító tűzben szenvedő lelkekért. Ezeket a lelkeket imáink a mennybe segítik, </a:t>
            </a:r>
            <a:r>
              <a:rPr lang="hu-HU" sz="2400" dirty="0" smtClean="0"/>
              <a:t>úgy, </a:t>
            </a:r>
            <a:r>
              <a:rPr lang="hu-HU" sz="2400" dirty="0"/>
              <a:t>ahogy most ez a feladat mintázza.</a:t>
            </a:r>
          </a:p>
          <a:p>
            <a:pPr algn="just"/>
            <a:r>
              <a:rPr lang="hu-HU" sz="2400" dirty="0"/>
              <a:t> Egy  fehér papír szalvétát teszünk az első gyerek pálcikájára, melyet úgy kell eljuttatni az utolsóhoz, hogy csak a pálcáról pálcára kerülhet a „terítőnk”. Nem érhetünk </a:t>
            </a:r>
            <a:r>
              <a:rPr lang="hu-HU" sz="2400" dirty="0" smtClean="0"/>
              <a:t>hozzá, </a:t>
            </a:r>
            <a:r>
              <a:rPr lang="hu-HU" sz="2400" dirty="0"/>
              <a:t>csak pálcával! </a:t>
            </a:r>
          </a:p>
          <a:p>
            <a:pPr algn="just"/>
            <a:r>
              <a:rPr lang="hu-HU" sz="2400" dirty="0"/>
              <a:t>A vezető abban segít, hogy a pálcára helyezi a textil, vagy szalvéta darabokat, figyeli hányat veszített el a csapat, vagyis hány esett le a földre, majd ahányat sikerült célba juttatni, annyi pecsétet ad mindenkinek. Itt a pecsét apró kell legyen, hogy rá férjen az állomásra! Végül átadják az új feladatot! Összesen annyi textil </a:t>
            </a:r>
            <a:r>
              <a:rPr lang="hu-HU" sz="2400" dirty="0" smtClean="0"/>
              <a:t>kell, </a:t>
            </a:r>
            <a:r>
              <a:rPr lang="hu-HU" sz="2400" dirty="0"/>
              <a:t>ahány a homokóra ideje alatt a „mennybe” kerül! A feladat kezdetén homokórát állítsanak be, ha az lejár, akkor mehetnek tovább! A célba jutott szalvéták a mennybe segített lelkek! Ezeket a játékvezető számolja össze! Az új feladaton ez áll: </a:t>
            </a:r>
            <a:r>
              <a:rPr lang="hu-HU" sz="2400" dirty="0">
                <a:solidFill>
                  <a:srgbClr val="FF0000"/>
                </a:solidFill>
              </a:rPr>
              <a:t>A következő állomás a konyha!</a:t>
            </a:r>
          </a:p>
        </p:txBody>
      </p:sp>
    </p:spTree>
    <p:extLst>
      <p:ext uri="{BB962C8B-B14F-4D97-AF65-F5344CB8AC3E}">
        <p14:creationId xmlns:p14="http://schemas.microsoft.com/office/powerpoint/2010/main" val="278943005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586</TotalTime>
  <Words>2324</Words>
  <Application>Microsoft Office PowerPoint</Application>
  <PresentationFormat>Szélesvásznú</PresentationFormat>
  <Paragraphs>110</Paragraphs>
  <Slides>18</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18</vt:i4>
      </vt:variant>
    </vt:vector>
  </HeadingPairs>
  <TitlesOfParts>
    <vt:vector size="22" baseType="lpstr">
      <vt:lpstr>Arial</vt:lpstr>
      <vt:lpstr>Calibri</vt:lpstr>
      <vt:lpstr>Calibri Light</vt:lpstr>
      <vt:lpstr>Office-téma</vt:lpstr>
      <vt:lpstr>ÁTDOLGOZOTT  Farsangi szabaduló szoba </vt:lpstr>
      <vt:lpstr>Oktatási, nevelési és képzési célok</vt:lpstr>
      <vt:lpstr>Alkalmazkodás és rugalmasság a csoportokhoz</vt:lpstr>
      <vt:lpstr>1. Állomás A kiinduló pont</vt:lpstr>
      <vt:lpstr>2. próbatétel- a pici szoba a bejárat mellett (volt gyóntató fülke)</vt:lpstr>
      <vt:lpstr>3. próbatétel- tea konyha</vt:lpstr>
      <vt:lpstr>4.Próbatétel a pincében </vt:lpstr>
      <vt:lpstr>5. Próbatétel a Pálfalvi Tamás terem –lehull a „száj-bilincs”, kéz bilincs </vt:lpstr>
      <vt:lpstr>6. próbatétel-ifi teremben</vt:lpstr>
      <vt:lpstr>6. próbatétel- a konyha az emeleten</vt:lpstr>
      <vt:lpstr>7. próbatétel-a kis szoba</vt:lpstr>
      <vt:lpstr>8. próbatétel-az oratórium</vt:lpstr>
      <vt:lpstr>9. próbatétel- keresztrejtvény a sekrestyében</vt:lpstr>
      <vt:lpstr>10. próbatétel-legó a Szent József kápolnában</vt:lpstr>
      <vt:lpstr>11. próbatétel-szájjal festés a lépcsőház lépcsőin térdepelve</vt:lpstr>
      <vt:lpstr>12. próbatétel-megérkezés</vt:lpstr>
      <vt:lpstr>Figyelem! Ha 10 csapat van, akkor az kb 1 óra csúszást jelent!</vt:lpstr>
      <vt:lpstr>Anyagszükségletek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Farsangi szabaduló szoba</dc:title>
  <dc:creator>Valér Kis</dc:creator>
  <cp:lastModifiedBy>User</cp:lastModifiedBy>
  <cp:revision>12</cp:revision>
  <dcterms:created xsi:type="dcterms:W3CDTF">2022-02-20T03:23:07Z</dcterms:created>
  <dcterms:modified xsi:type="dcterms:W3CDTF">2022-03-22T18:57:29Z</dcterms:modified>
</cp:coreProperties>
</file>