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90" r:id="rId13"/>
    <p:sldId id="267" r:id="rId14"/>
    <p:sldId id="269" r:id="rId15"/>
    <p:sldId id="268" r:id="rId16"/>
    <p:sldId id="270" r:id="rId17"/>
    <p:sldId id="271" r:id="rId18"/>
    <p:sldId id="288" r:id="rId19"/>
    <p:sldId id="272" r:id="rId20"/>
    <p:sldId id="273" r:id="rId21"/>
    <p:sldId id="274" r:id="rId22"/>
    <p:sldId id="275" r:id="rId23"/>
    <p:sldId id="276" r:id="rId24"/>
    <p:sldId id="278" r:id="rId25"/>
    <p:sldId id="279" r:id="rId26"/>
    <p:sldId id="281" r:id="rId27"/>
    <p:sldId id="280" r:id="rId28"/>
    <p:sldId id="282" r:id="rId29"/>
    <p:sldId id="283" r:id="rId30"/>
    <p:sldId id="284" r:id="rId31"/>
    <p:sldId id="285" r:id="rId32"/>
    <p:sldId id="286" r:id="rId33"/>
    <p:sldId id="291" r:id="rId34"/>
    <p:sldId id="287" r:id="rId35"/>
    <p:sldId id="289" r:id="rId36"/>
    <p:sldId id="292" r:id="rId37"/>
    <p:sldId id="293" r:id="rId38"/>
    <p:sldId id="294" r:id="rId39"/>
    <p:sldId id="295" r:id="rId40"/>
    <p:sldId id="296" r:id="rId41"/>
    <p:sldId id="297" r:id="rId42"/>
    <p:sldId id="298" r:id="rId43"/>
    <p:sldId id="299" r:id="rId44"/>
    <p:sldId id="300" r:id="rId45"/>
    <p:sldId id="301" r:id="rId46"/>
    <p:sldId id="303" r:id="rId47"/>
    <p:sldId id="304" r:id="rId48"/>
    <p:sldId id="305" r:id="rId49"/>
    <p:sldId id="306" r:id="rId50"/>
    <p:sldId id="307" r:id="rId51"/>
    <p:sldId id="309" r:id="rId52"/>
    <p:sldId id="308" r:id="rId53"/>
    <p:sldId id="310" r:id="rId54"/>
    <p:sldId id="328" r:id="rId55"/>
    <p:sldId id="311" r:id="rId56"/>
    <p:sldId id="312" r:id="rId57"/>
    <p:sldId id="313" r:id="rId58"/>
    <p:sldId id="329" r:id="rId59"/>
    <p:sldId id="314" r:id="rId60"/>
    <p:sldId id="315" r:id="rId61"/>
    <p:sldId id="330" r:id="rId62"/>
    <p:sldId id="316" r:id="rId63"/>
    <p:sldId id="318" r:id="rId64"/>
    <p:sldId id="317" r:id="rId65"/>
    <p:sldId id="319" r:id="rId66"/>
    <p:sldId id="321" r:id="rId67"/>
    <p:sldId id="322" r:id="rId68"/>
    <p:sldId id="323" r:id="rId69"/>
    <p:sldId id="324" r:id="rId7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6600"/>
    <a:srgbClr val="FFCD3F"/>
    <a:srgbClr val="FF0000"/>
    <a:srgbClr val="996633"/>
    <a:srgbClr val="CC3300"/>
    <a:srgbClr val="FFE2C5"/>
    <a:srgbClr val="FFD7A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61" autoAdjust="0"/>
  </p:normalViewPr>
  <p:slideViewPr>
    <p:cSldViewPr>
      <p:cViewPr>
        <p:scale>
          <a:sx n="64" d="100"/>
          <a:sy n="64" d="100"/>
        </p:scale>
        <p:origin x="-15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B0281-459A-478E-9E8E-ADBCB0285AF5}" type="datetimeFigureOut">
              <a:rPr lang="hu-HU" smtClean="0"/>
              <a:pPr/>
              <a:t>2020.02.11.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6A6E3-F8FD-40B9-8032-514DA8D67AF4}" type="slidenum">
              <a:rPr lang="hu-HU" smtClean="0"/>
              <a:pPr/>
              <a:t>‹#›</a:t>
            </a:fld>
            <a:endParaRPr lang="hu-HU"/>
          </a:p>
        </p:txBody>
      </p:sp>
    </p:spTree>
    <p:extLst>
      <p:ext uri="{BB962C8B-B14F-4D97-AF65-F5344CB8AC3E}">
        <p14:creationId xmlns:p14="http://schemas.microsoft.com/office/powerpoint/2010/main" val="129126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Kíváncsiak</a:t>
            </a:r>
            <a:r>
              <a:rPr lang="hu-HU" baseline="0" dirty="0" smtClean="0"/>
              <a:t> vagytok a titokra? Kuss!</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Isten csendes munkája (mustármag)</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13</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14</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De hitre van hozzá szükségünk. El tudod hinni, hogy Jézus itt és most köztünk van?</a:t>
            </a:r>
            <a:r>
              <a:rPr lang="hu-HU" baseline="0" dirty="0" smtClean="0"/>
              <a:t> Ott csücsül, az oltárszekrényben, és örül nekünk. És minden Szentmisén szeretni jön minket. Jézus ma is felteszi a </a:t>
            </a:r>
            <a:r>
              <a:rPr lang="hu-HU" baseline="0" dirty="0" err="1" smtClean="0"/>
              <a:t>kérdészt</a:t>
            </a:r>
            <a:r>
              <a:rPr lang="hu-HU" baseline="0" dirty="0" smtClean="0"/>
              <a:t>: „Hiszel bennem?”</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15</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Tehát nem az a fontos, mit érzel, jól érezted-e magad a misén, hanem hogy</a:t>
            </a:r>
            <a:r>
              <a:rPr lang="hu-HU" baseline="0" dirty="0" smtClean="0"/>
              <a:t> utána hogyan élsz. Hit nélkül a kegyelmet is megkötözzük.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16</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Ha nem, akkor lehetséges, hogy még nem is</a:t>
            </a:r>
            <a:r>
              <a:rPr lang="hu-HU" baseline="0" dirty="0" smtClean="0"/>
              <a:t> találkoztunk vele, vagy nem ismertük őt föl. Aki találkozik vele, azt öröm tölti el, és kész mindenét elhagyni érte. Az Isten országa hasonlít a magvetőhöz, aki kincset talált…</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18</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Sokszor olyanok vagyunk,</a:t>
            </a:r>
            <a:r>
              <a:rPr lang="hu-HU" baseline="0" dirty="0" smtClean="0"/>
              <a:t> mint Ron, aki úgy gondolja, elég jó így az élete, és nem szereti, ha megmondják neki, mit csináljon. Azt meg pláne nem tudná elfogadni, hogy </a:t>
            </a:r>
            <a:r>
              <a:rPr lang="hu-HU" baseline="0" dirty="0" err="1" smtClean="0"/>
              <a:t>Hermione</a:t>
            </a:r>
            <a:r>
              <a:rPr lang="hu-HU" baseline="0" dirty="0" smtClean="0"/>
              <a:t> megváltoztassa. Mit üzenjünk Ronnak?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19</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És mi mégis mitől leszünk boldogok?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20</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21</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Biztos elvontnak tűnik, de higgyétek el, Isten</a:t>
            </a:r>
            <a:r>
              <a:rPr lang="hu-HU" baseline="0" dirty="0" smtClean="0"/>
              <a:t> arra teremtett minket, hogy olyan boldogok legyünk, mint amilyen ő. Ezt jelenti ez a rémisztő megfogalmazás.</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22</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24</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 </a:t>
            </a:r>
            <a:r>
              <a:rPr lang="hu-HU" dirty="0" err="1" smtClean="0"/>
              <a:t>pöppet</a:t>
            </a:r>
            <a:r>
              <a:rPr lang="hu-HU" dirty="0" smtClean="0"/>
              <a:t> megilletődtek</a:t>
            </a:r>
            <a:r>
              <a:rPr lang="hu-HU" baseline="0" dirty="0" smtClean="0"/>
              <a:t> a fiúk</a:t>
            </a:r>
            <a:r>
              <a:rPr lang="hu-HU" dirty="0" smtClean="0"/>
              <a:t>…</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Máris megtetszett a fiúknak. Kicsit megértették, miről szól Isten szeretete.</a:t>
            </a:r>
            <a:r>
              <a:rPr lang="hu-HU" baseline="0" dirty="0" smtClean="0"/>
              <a:t> A végtelen elfogadás, stb.</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27</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Harry egy picit belelkesült.</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28</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 már nem</a:t>
            </a:r>
            <a:r>
              <a:rPr lang="hu-HU" baseline="0" dirty="0" smtClean="0"/>
              <a:t> a Harry Potter.</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29</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Hálás</a:t>
            </a:r>
            <a:r>
              <a:rPr lang="hu-HU" baseline="0" dirty="0" smtClean="0"/>
              <a:t> szívvel átengedni magam az ő akaratában megtörni. Mindenki megtörik az életben előbb - utóbb. Ott vannak az öngyilkos milliomosok, vagy a kiégett színészek… Mennyivel jobb annak az akaratában megtörni, aki teremtett! Hiszen csak annyit jelent, hogy lemondok a saját vágyaimról, és átengedem a vezetést annak, aki tudja, mitől leszek a legboldogabb. Később majd kiderül, hogy szűklátókörűek voltunk, és tényleg igaza volt Istennek. Rengetegen tudnának erről beszélni.</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33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Meghallgatom</a:t>
            </a:r>
            <a:r>
              <a:rPr lang="hu-HU" baseline="0" dirty="0" smtClean="0"/>
              <a:t> = esélyt adok neki, hogy megismerhessem (barát, barátnő, Isten, stb. hasonlít az udvarlásra is)</a:t>
            </a:r>
          </a:p>
          <a:p>
            <a:r>
              <a:rPr lang="hu-HU" baseline="0" dirty="0" smtClean="0"/>
              <a:t>Döntök = eldöntöm, akarom-e ezt a kapcsolatot. (mint az esküvő) Ez felelősséggel jár, hiszen ha mellette döntök, akkor nekem is tennem kell érte, azaz:</a:t>
            </a:r>
          </a:p>
          <a:p>
            <a:r>
              <a:rPr lang="hu-HU" baseline="0" dirty="0" smtClean="0"/>
              <a:t>Áldozatokat hozunk = mindketten teszünk azért, hogy ez a kapcsolat összecsiszolódjon és jól működjön (mint egy boldog házasság, vagy jó barátság). Boldognak lenni tehát igen is áldozattal jár.</a:t>
            </a:r>
          </a:p>
          <a:p>
            <a:r>
              <a:rPr lang="hu-HU" baseline="0" dirty="0" smtClean="0"/>
              <a:t>Közösen átváltozunk = ez már kicsit az isteni fokozat, de talán ti is láttatok már olyan házaspárt, akik arcra és stílusra már olyan, mintha testvérek lennének. Annyira egymásnak éltek, hogy végül szinte egyé lettek. Ilyenek Isten tanítványai is: tükröződik rajtuk Isten szeretete. Lemondanak a saját dolgaikról másokért, a többiekért, és mindezt kirobbanó örömmel, mert belső késztetésük van rá.</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34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a:buFontTx/>
              <a:buNone/>
            </a:pPr>
            <a:r>
              <a:rPr lang="hu-HU" dirty="0" err="1" smtClean="0"/>
              <a:t>-</a:t>
            </a:r>
            <a:r>
              <a:rPr lang="hu-HU" baseline="0" dirty="0" err="1" smtClean="0"/>
              <a:t>Templom</a:t>
            </a:r>
            <a:r>
              <a:rPr lang="hu-HU" baseline="0" dirty="0" smtClean="0"/>
              <a:t> = Golgota és megnyílt Menny kapuja (hódolat és ujjongás – afrikaiak táncolni is szoktak misén) (Jézus azért szenvedett a Golgotán, hogy boldogok lehessünk itt, és a Mennyben is.)</a:t>
            </a:r>
            <a:endParaRPr lang="hu-HU" dirty="0" smtClean="0"/>
          </a:p>
          <a:p>
            <a:pPr>
              <a:buFontTx/>
              <a:buChar char="-"/>
            </a:pPr>
            <a:r>
              <a:rPr lang="hu-HU" dirty="0" smtClean="0"/>
              <a:t>Térdhajtással fejezem ki hódolatomat.</a:t>
            </a:r>
          </a:p>
          <a:p>
            <a:pPr>
              <a:buFontTx/>
              <a:buChar char="-"/>
            </a:pPr>
            <a:r>
              <a:rPr lang="hu-HU" baseline="0" dirty="0" smtClean="0"/>
              <a:t>Tisztulás, gyógyulás, démonok elűzése (kell hozzá hit)</a:t>
            </a:r>
          </a:p>
          <a:p>
            <a:pPr>
              <a:buFontTx/>
              <a:buChar char="-"/>
            </a:pPr>
            <a:r>
              <a:rPr lang="hu-HU" baseline="0" dirty="0" smtClean="0"/>
              <a:t>Szoktál Jézussal beszélni? Itt van, segíteni szeretne.</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38</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Persze</a:t>
            </a:r>
            <a:r>
              <a:rPr lang="hu-HU" baseline="0" dirty="0" smtClean="0"/>
              <a:t> sokszor borzalmas az idősek produkciója, ráadásul nekünk sincs jó hangunk, így eleve halálraítéltnek tekinthetnénk a dolgot. Mégis, énekünkkel – akármilyen is – tudjuk kifejezni számára, hogy Ő fontos nekünk. Énekelj hát bátran!</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39</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pap ott csókolja meg az oltárt, ahova a szentek ereklyéit</a:t>
            </a:r>
            <a:r>
              <a:rPr lang="hu-HU" baseline="0" dirty="0" smtClean="0"/>
              <a:t> (csontjait) szokták helyezni. Ezzel kifejezi, hogy mi is az ősök egyházához, Krisztus egyházához akarunk tartozni. Innentől a pap által Isten szolgál nekünk. SZOLGÁL!</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40</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Reggeli imán</a:t>
            </a:r>
            <a:r>
              <a:rPr lang="hu-HU" baseline="0" dirty="0" smtClean="0"/>
              <a:t> átnéztük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41</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Úr</a:t>
            </a:r>
            <a:r>
              <a:rPr lang="hu-HU" baseline="0" dirty="0" smtClean="0"/>
              <a:t> legyen veletek – És a te lelkeddel</a:t>
            </a:r>
          </a:p>
          <a:p>
            <a:r>
              <a:rPr lang="hu-HU" baseline="0" dirty="0" smtClean="0"/>
              <a:t>Azért van velem az Úr, mert szeret, és örül nekem. NEKEM!</a:t>
            </a:r>
          </a:p>
          <a:p>
            <a:r>
              <a:rPr lang="hu-HU" baseline="0" dirty="0" smtClean="0"/>
              <a:t>Ezt kívánjuk vissza a pap lelkének. Azért a lelkének, mert papi hivatását lélekben kapta, így arra kérjük, legyen most pap köztünk.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Legfeljebb nem tűnik fel</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száraz föld nem fogadja be a vizet -</a:t>
            </a:r>
            <a:r>
              <a:rPr lang="hu-HU" baseline="0" dirty="0" smtClean="0"/>
              <a:t> sztori</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46</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Aki ismeri </a:t>
            </a:r>
            <a:r>
              <a:rPr lang="hu-HU" dirty="0" err="1" smtClean="0"/>
              <a:t>Darth</a:t>
            </a:r>
            <a:r>
              <a:rPr lang="hu-HU" dirty="0" smtClean="0"/>
              <a:t> </a:t>
            </a:r>
            <a:r>
              <a:rPr lang="hu-HU" dirty="0" err="1" smtClean="0"/>
              <a:t>Vader</a:t>
            </a:r>
            <a:r>
              <a:rPr lang="hu-HU" dirty="0" smtClean="0"/>
              <a:t> megrendítő</a:t>
            </a:r>
            <a:r>
              <a:rPr lang="hu-HU" baseline="0" dirty="0" smtClean="0"/>
              <a:t> történetét, az tudja.</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47</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Belemegyünk olyan</a:t>
            </a:r>
            <a:r>
              <a:rPr lang="hu-HU" baseline="0" dirty="0" smtClean="0"/>
              <a:t> döntésekbe, amikbe egyedül nem mentünk volna. Csak azért, hogy elfogadjanak. Viszont mivel nem önmagunkat adjuk, nem leszünk boldogok. Az igazán boldog ember szabad. Nem függ az osztálytársak véleményétől.</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48</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első</a:t>
            </a:r>
            <a:r>
              <a:rPr lang="hu-HU" baseline="0" dirty="0" smtClean="0"/>
              <a:t>nél egy „game over” esetén nincs több esélyed. A második eset azokra vonatkozik, akik elfogadják, hogy Jézus a megváltó, és ha hibázunk, ő akkor is segít, és mutat kiutat. A Szentek is Jézus kezébe tették az életüket. Vannak köztük papok, szerzetesek, de katonák és családos emberek is. Sőt, mi is szentek vagyunk már most, ha tiszták vagyunk. Csak az nem szent, aki nem jut a Mennybe.</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49</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Olyan ez, mint a Tékozló fiú története. Az apa</a:t>
            </a:r>
            <a:r>
              <a:rPr lang="hu-HU" baseline="0" dirty="0" smtClean="0"/>
              <a:t> tudta, mi a fiú bűne, mégis hagyta, hogy végigmondja vétségeit, hogy megkönnyebbülhessen a szíve. Így van ez embereknél, barátoknál és Istennél is. Ki kell mondani, ami nyomja a lelkünket.</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50</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aseline="0" dirty="0" smtClean="0"/>
              <a:t>(Jak 5,16) olvasása + sztorik gyónó emberektől</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51</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Sok</a:t>
            </a:r>
            <a:r>
              <a:rPr lang="hu-HU" baseline="0" dirty="0" smtClean="0"/>
              <a:t> betegség oka az önmagam visszautasítása, a keserűség és a harag. Ettől szeretne megszabadítani a gyónás és a szentmise is. A gyógyulás receptje pedig, hogy őszinte alázattal megvallom a bűnöm, és kitárom a karom Isten megbocsátó szeretetére. Uraljuk hát az életünket! Vállaljunk felelősséget gondolataink, érzéseink és tetteink felett! Ebben senki ne befolyásoljon!</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52</a:t>
            </a:fld>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Hidd el, az érzés követni fogja a döntést. Ezt tapasztalatból mondom. ;)</a:t>
            </a:r>
            <a:endParaRPr lang="hu-HU" dirty="0" smtClean="0"/>
          </a:p>
        </p:txBody>
      </p:sp>
      <p:sp>
        <p:nvSpPr>
          <p:cNvPr id="4" name="Dia számának helye 3"/>
          <p:cNvSpPr>
            <a:spLocks noGrp="1"/>
          </p:cNvSpPr>
          <p:nvPr>
            <p:ph type="sldNum" sz="quarter" idx="10"/>
          </p:nvPr>
        </p:nvSpPr>
        <p:spPr/>
        <p:txBody>
          <a:bodyPr/>
          <a:lstStyle/>
          <a:p>
            <a:fld id="{1376A6E3-F8FD-40B9-8032-514DA8D67AF4}" type="slidenum">
              <a:rPr lang="hu-HU" smtClean="0"/>
              <a:pPr/>
              <a:t>53</a:t>
            </a:fld>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Uram irgalmazz! Hát</a:t>
            </a:r>
            <a:r>
              <a:rPr lang="hu-HU" baseline="0" dirty="0" smtClean="0"/>
              <a:t> igen, még mindig nincs vége:)</a:t>
            </a:r>
          </a:p>
          <a:p>
            <a:r>
              <a:rPr lang="hu-HU" baseline="0" dirty="0" smtClean="0"/>
              <a:t>Legyőzte a halált. Ez az öröm, hiszen a bűneink miatt meg kellett volna halnunk. Így mondja Péter is: „Sebei szereztek számotokra gyógyulást” (1Pt 2,24)</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55</a:t>
            </a:fld>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Miért tesz ilyet? Mert szeret. Elfogad olyannak, amilyenek vagyunk. Álarc nélkül, teljesen, hibáinkkal együtt. Nem vagy gáz! Senki sem az. Isten azt mondja: „Tervem van veled úgy, amilyen vagy. Így, mert én teremtettelek ilyennek. A hibáidat pedig együtt leküzdjük majd, a sebeidet pedig meggyógyítom.”</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Csak az tud megváltoztatni, amitől szenvedünk. Nézz hát szembe a szenvedésekkel, hogy végre egy jobb ember lehess!</a:t>
            </a:r>
            <a:endParaRPr lang="hu-HU" dirty="0" smtClean="0"/>
          </a:p>
        </p:txBody>
      </p:sp>
      <p:sp>
        <p:nvSpPr>
          <p:cNvPr id="4" name="Dia számának helye 3"/>
          <p:cNvSpPr>
            <a:spLocks noGrp="1"/>
          </p:cNvSpPr>
          <p:nvPr>
            <p:ph type="sldNum" sz="quarter" idx="10"/>
          </p:nvPr>
        </p:nvSpPr>
        <p:spPr/>
        <p:txBody>
          <a:bodyPr/>
          <a:lstStyle/>
          <a:p>
            <a:fld id="{1376A6E3-F8FD-40B9-8032-514DA8D67AF4}" type="slidenum">
              <a:rPr lang="hu-HU" smtClean="0"/>
              <a:pPr/>
              <a:t>56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Ezért lehetséges, hogy nem szeretünk misére járni, sőt, nem történik velünk semmi a</a:t>
            </a:r>
            <a:r>
              <a:rPr lang="hu-HU" baseline="0" dirty="0" smtClean="0"/>
              <a:t> misén</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7</a:t>
            </a:fld>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Mennyivel jobb befektetésnek tűnik arra hallgatni, aki kitalált téged. Biztosan olyat akar</a:t>
            </a:r>
            <a:r>
              <a:rPr lang="hu-HU" baseline="0" dirty="0" smtClean="0"/>
              <a:t> neked, amitől boldog leszel.</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57</a:t>
            </a:fld>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Jézus meggyógyította a lelkünket. Méltó hát, hogy dicsérjük</a:t>
            </a:r>
            <a:r>
              <a:rPr lang="hu-HU" baseline="0" dirty="0" smtClean="0"/>
              <a:t> nevét!</a:t>
            </a:r>
          </a:p>
          <a:p>
            <a:r>
              <a:rPr lang="hu-HU" baseline="0" dirty="0" smtClean="0"/>
              <a:t>Ha barátod megbocsát neked, akkor te is örülsz. Így örülünk Isten megbocsátásának is.</a:t>
            </a:r>
          </a:p>
          <a:p>
            <a:r>
              <a:rPr lang="hu-HU" baseline="0" dirty="0" smtClean="0"/>
              <a:t>Érdekes pont: itt úgy imádkozunk, hogy őt dicsérjük. Semmi kérés. Ez itt nem a kérés ideje. Itt feladjuk, hogy megértsük a fájdalmak okát az életünkben, és ráhagyatkozunk Isten gondoskodására.</a:t>
            </a:r>
          </a:p>
          <a:p>
            <a:r>
              <a:rPr lang="hu-HU" baseline="0" dirty="0" smtClean="0"/>
              <a:t>Bolondságnak hangzik nem? Pedig Isten erre buzdít minket: „…nem vetnek, nem aratnak, a Mennyei Atya mégis…”</a:t>
            </a:r>
          </a:p>
          <a:p>
            <a:r>
              <a:rPr lang="hu-HU" baseline="0" dirty="0" smtClean="0"/>
              <a:t>+ Alkoholista lábának gyógyulása</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59</a:t>
            </a:fld>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dirty="0" smtClean="0">
                <a:solidFill>
                  <a:schemeClr val="bg1"/>
                </a:solidFill>
                <a:latin typeface="Algerian" pitchFamily="82" charset="0"/>
              </a:rPr>
              <a:t>Ha megfigyeled, a pap hagy rá pici csöndet, mint a bűnbánati</a:t>
            </a:r>
            <a:r>
              <a:rPr lang="hu-HU" sz="1200" baseline="0" dirty="0" smtClean="0">
                <a:solidFill>
                  <a:schemeClr val="bg1"/>
                </a:solidFill>
                <a:latin typeface="Algerian" pitchFamily="82" charset="0"/>
              </a:rPr>
              <a:t> résznél is. Ha csak ilyenkor kérünk, az azért jó, mert már nem fog zavarni, ha Isten nem adja meg, csupán közöljük vele, mi mire gondoltunk. Ennek ellenére a kérő imának hatalmas ereje van: Szent Ágoston nagy nőcsábász volt, és csak az anyja szüntelen imája hatására változott meg az élete, de ugyanígy történt a közelmúltban két drogfüggő lány és édesanyjuk esetében is.</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60</a:t>
            </a:fld>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Itt</a:t>
            </a:r>
            <a:r>
              <a:rPr lang="hu-HU" baseline="0" dirty="0" smtClean="0"/>
              <a:t> van az a rész, mikor Isten le akar venni a lábadról. Na persze nem látványos csodákkal rukkol elő, ahogy a keresztről sem szállt le, pedig hogy mondták neki a zsidók… Úgy akar levenni a lábadról, hogy közben megmaradjon a szabad akaratod. Ha nem érdekel, akkor hagyja, hogy elmenjen a füled mellett. Ha viszont úgy tekintesz rá, mint valami érdekes jó tanács és útmutatás, akkor képes lángra lobbantani a szívedet, mint az </a:t>
            </a:r>
            <a:r>
              <a:rPr lang="hu-HU" baseline="0" dirty="0" err="1" smtClean="0"/>
              <a:t>emmauszi</a:t>
            </a:r>
            <a:r>
              <a:rPr lang="hu-HU" baseline="0" dirty="0" smtClean="0"/>
              <a:t> tanítványoknak.</a:t>
            </a:r>
          </a:p>
          <a:p>
            <a:r>
              <a:rPr lang="hu-HU" baseline="0" dirty="0" smtClean="0"/>
              <a:t>Mint egy szerelmes levél. Ha nem komálod az illetőt, kíváncsiságból akkor is elolvasod, hisz megöl a kíváncsiság. Ilyen a Biblia is. Olvasmány, Zsoltárok, Szentlecke, Evangélium.</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62</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Megjelölöm magam három kis</a:t>
            </a:r>
            <a:r>
              <a:rPr lang="hu-HU" baseline="0" dirty="0" smtClean="0"/>
              <a:t> kereszttel: homlok - eszemmel belátni, ajak - hirdetni, mell - szívemmel befogadni.</a:t>
            </a:r>
          </a:p>
          <a:p>
            <a:r>
              <a:rPr lang="hu-HU" baseline="0" dirty="0" smtClean="0"/>
              <a:t>+ Isten szava más, mint a vágyaink szöveg.</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64</a:t>
            </a:fld>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Varga Lajos</a:t>
            </a:r>
            <a:r>
              <a:rPr lang="hu-HU" baseline="0" dirty="0" smtClean="0"/>
              <a:t> atya tanúságtétele</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65</a:t>
            </a:fld>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Van, ahol az emberek életébe kerül, mégis úgy mondják, mint egy himnuszt. A Hiszekegyben minden kor keresztényének hitére mondok „AMEN”</a:t>
            </a:r>
            <a:r>
              <a:rPr lang="hu-HU" dirty="0" err="1" smtClean="0"/>
              <a:t>-t</a:t>
            </a:r>
            <a:r>
              <a:rPr lang="hu-HU" dirty="0" smtClean="0"/>
              <a:t>.</a:t>
            </a:r>
            <a:r>
              <a:rPr lang="hu-HU" baseline="0" dirty="0" smtClean="0"/>
              <a:t> Ez fontos: A beleegyezés döntése által nyitjuk meg a szívünket, már ha komolyan gondoljuk. Döntés nélkül nincs élet. Aki nem dönt, azt csak sodorja az ár, és nem lesz boldog. Vedd komolyan!</a:t>
            </a:r>
          </a:p>
          <a:p>
            <a:r>
              <a:rPr lang="hu-HU" baseline="0" dirty="0" smtClean="0"/>
              <a:t>Jézus csak annak adja életét, aki életformájával dönt mellette. Ezért nem áldozhat mindenki: Akik elváltak és újraházasodtak mással, megszegték azt a döntést, amit Isten előtt vállaltak. Ilyenek a kilépett papok is. Jól gondold meg, mit döntesz! Ez érvényes barátaidra, szerelmedre, sőt, örök érvényűen a házastársadra, és Istenre.</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66</a:t>
            </a:fld>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Bár</a:t>
            </a:r>
            <a:r>
              <a:rPr lang="hu-HU" baseline="0" dirty="0" smtClean="0"/>
              <a:t> igazat adok Ronnak, én </a:t>
            </a:r>
            <a:r>
              <a:rPr lang="hu-HU" baseline="0" dirty="0" err="1" smtClean="0"/>
              <a:t>Harryvel</a:t>
            </a:r>
            <a:r>
              <a:rPr lang="hu-HU" baseline="0" dirty="0" smtClean="0"/>
              <a:t> értek egyet:P</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69</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Diocletianus sztori</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8</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Még</a:t>
            </a:r>
            <a:r>
              <a:rPr lang="hu-HU" baseline="0" dirty="0" smtClean="0"/>
              <a:t> </a:t>
            </a:r>
            <a:r>
              <a:rPr lang="hu-HU" baseline="0" dirty="0" err="1" smtClean="0"/>
              <a:t>Emett</a:t>
            </a:r>
            <a:r>
              <a:rPr lang="hu-HU" baseline="0" dirty="0" smtClean="0"/>
              <a:t> Brown is ezt a kérdést teszi fel magának.</a:t>
            </a:r>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10</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11</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 mise nem élvezeti cikk. Szabad</a:t>
            </a:r>
            <a:r>
              <a:rPr lang="hu-HU" baseline="0" dirty="0" smtClean="0"/>
              <a:t> magunkat jól érezni misén, pl. kedvenc dalokat énekelni, de nem attól lesz értékes, hanem amit Isten művel közben. Unalmas? Sokszor igen. Ahogy egy családi összejövetel, egy szülinap, vagy temetés is. Mégis, aki családtag, az elmegy az összejövetelre. Így mi is, ha Krisztus családjának tagjai vagyunk, legalább hetente egyszer találkozunk a családtagokkal, még ha Ica néni nem is túl szimpatikus...</a:t>
            </a:r>
            <a:endParaRPr lang="hu-HU" dirty="0" smtClean="0"/>
          </a:p>
          <a:p>
            <a:endParaRPr lang="hu-HU" dirty="0"/>
          </a:p>
        </p:txBody>
      </p:sp>
      <p:sp>
        <p:nvSpPr>
          <p:cNvPr id="4" name="Dia számának helye 3"/>
          <p:cNvSpPr>
            <a:spLocks noGrp="1"/>
          </p:cNvSpPr>
          <p:nvPr>
            <p:ph type="sldNum" sz="quarter" idx="10"/>
          </p:nvPr>
        </p:nvSpPr>
        <p:spPr/>
        <p:txBody>
          <a:bodyPr/>
          <a:lstStyle/>
          <a:p>
            <a:fld id="{1376A6E3-F8FD-40B9-8032-514DA8D67AF4}" type="slidenum">
              <a:rPr lang="hu-HU" smtClean="0"/>
              <a:pPr/>
              <a:t>12</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2020.02.11.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2020.02.11.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alál árnyékának völgyében.JPG"/>
          <p:cNvPicPr>
            <a:picLocks noChangeAspect="1"/>
          </p:cNvPicPr>
          <p:nvPr/>
        </p:nvPicPr>
        <p:blipFill>
          <a:blip r:embed="rId3" cstate="print"/>
          <a:stretch>
            <a:fillRect/>
          </a:stretch>
        </p:blipFill>
        <p:spPr>
          <a:xfrm>
            <a:off x="-1836712" y="0"/>
            <a:ext cx="12581404" cy="6858000"/>
          </a:xfrm>
          <a:prstGeom prst="rect">
            <a:avLst/>
          </a:prstGeom>
        </p:spPr>
      </p:pic>
      <p:sp>
        <p:nvSpPr>
          <p:cNvPr id="5" name="Szövegdoboz 4"/>
          <p:cNvSpPr txBox="1"/>
          <p:nvPr/>
        </p:nvSpPr>
        <p:spPr>
          <a:xfrm>
            <a:off x="3419872" y="764704"/>
            <a:ext cx="5275803" cy="707886"/>
          </a:xfrm>
          <a:prstGeom prst="rect">
            <a:avLst/>
          </a:prstGeom>
          <a:noFill/>
        </p:spPr>
        <p:txBody>
          <a:bodyPr wrap="none" rtlCol="0">
            <a:spAutoFit/>
          </a:bodyPr>
          <a:lstStyle/>
          <a:p>
            <a:r>
              <a:rPr lang="hu-HU" sz="4000" dirty="0" smtClean="0">
                <a:solidFill>
                  <a:srgbClr val="FFCC66"/>
                </a:solidFill>
                <a:latin typeface="Algerian" pitchFamily="82" charset="0"/>
              </a:rPr>
              <a:t>A TITOK KAPUJÁBAN</a:t>
            </a:r>
            <a:endParaRPr lang="hu-HU" sz="4000" dirty="0">
              <a:solidFill>
                <a:srgbClr val="FFCC66"/>
              </a:solidFill>
              <a:latin typeface="Algerian" pitchFamily="82" charset="0"/>
            </a:endParaRPr>
          </a:p>
        </p:txBody>
      </p:sp>
      <p:sp>
        <p:nvSpPr>
          <p:cNvPr id="6" name="Szövegdoboz 5"/>
          <p:cNvSpPr txBox="1"/>
          <p:nvPr/>
        </p:nvSpPr>
        <p:spPr>
          <a:xfrm>
            <a:off x="3563888" y="2852936"/>
            <a:ext cx="4968552" cy="3631763"/>
          </a:xfrm>
          <a:prstGeom prst="rect">
            <a:avLst/>
          </a:prstGeom>
          <a:noFill/>
        </p:spPr>
        <p:txBody>
          <a:bodyPr wrap="square" rtlCol="0">
            <a:spAutoFit/>
          </a:bodyPr>
          <a:lstStyle/>
          <a:p>
            <a:pPr algn="ctr"/>
            <a:r>
              <a:rPr lang="hu-HU" sz="11500" dirty="0" smtClean="0">
                <a:solidFill>
                  <a:srgbClr val="FFCC66"/>
                </a:solidFill>
                <a:latin typeface="Algerian" pitchFamily="82" charset="0"/>
              </a:rPr>
              <a:t>MI A TITOK?</a:t>
            </a:r>
            <a:endParaRPr lang="hu-HU" sz="11500" dirty="0">
              <a:solidFill>
                <a:srgbClr val="FFCC66"/>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Jesus-Crucified-On-Cross-Picture-Wallpaper.jpg"/>
          <p:cNvPicPr>
            <a:picLocks noChangeAspect="1"/>
          </p:cNvPicPr>
          <p:nvPr/>
        </p:nvPicPr>
        <p:blipFill>
          <a:blip r:embed="rId3" cstate="print"/>
          <a:stretch>
            <a:fillRect/>
          </a:stretch>
        </p:blipFill>
        <p:spPr>
          <a:xfrm>
            <a:off x="1" y="0"/>
            <a:ext cx="9143999" cy="6858000"/>
          </a:xfrm>
          <a:prstGeom prst="rect">
            <a:avLst/>
          </a:prstGeom>
        </p:spPr>
      </p:pic>
      <p:sp>
        <p:nvSpPr>
          <p:cNvPr id="3" name="Szövegdoboz 2"/>
          <p:cNvSpPr txBox="1"/>
          <p:nvPr/>
        </p:nvSpPr>
        <p:spPr>
          <a:xfrm>
            <a:off x="179512" y="1779687"/>
            <a:ext cx="4572000" cy="5078313"/>
          </a:xfrm>
          <a:prstGeom prst="rect">
            <a:avLst/>
          </a:prstGeom>
          <a:noFill/>
        </p:spPr>
        <p:txBody>
          <a:bodyPr wrap="square" rtlCol="0">
            <a:spAutoFit/>
          </a:bodyPr>
          <a:lstStyle/>
          <a:p>
            <a:pPr algn="ctr"/>
            <a:r>
              <a:rPr lang="hu-HU" sz="3600" dirty="0" smtClean="0">
                <a:solidFill>
                  <a:srgbClr val="FFE2C5"/>
                </a:solidFill>
                <a:latin typeface="Algerian" pitchFamily="82" charset="0"/>
              </a:rPr>
              <a:t>A szentmisében jézus szeretetből meghal értünk, és fájdalom közt újjáteremt minket, hogy vele együtt feltámadhassunk</a:t>
            </a:r>
            <a:endParaRPr lang="hu-HU" sz="3600" dirty="0">
              <a:solidFill>
                <a:srgbClr val="FFE2C5"/>
              </a:solidFill>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natural-waterfalls_00442027.jpg"/>
          <p:cNvPicPr>
            <a:picLocks noChangeAspect="1"/>
          </p:cNvPicPr>
          <p:nvPr/>
        </p:nvPicPr>
        <p:blipFill>
          <a:blip r:embed="rId3" cstate="print">
            <a:lum bright="21000"/>
          </a:blip>
          <a:stretch>
            <a:fillRect/>
          </a:stretch>
        </p:blipFill>
        <p:spPr>
          <a:xfrm>
            <a:off x="-1524000" y="0"/>
            <a:ext cx="12192000" cy="6858000"/>
          </a:xfrm>
          <a:prstGeom prst="rect">
            <a:avLst/>
          </a:prstGeom>
        </p:spPr>
      </p:pic>
      <p:sp>
        <p:nvSpPr>
          <p:cNvPr id="2" name="Szövegdoboz 1"/>
          <p:cNvSpPr txBox="1"/>
          <p:nvPr/>
        </p:nvSpPr>
        <p:spPr>
          <a:xfrm>
            <a:off x="-180528" y="908720"/>
            <a:ext cx="9144000" cy="5170646"/>
          </a:xfrm>
          <a:prstGeom prst="rect">
            <a:avLst/>
          </a:prstGeom>
          <a:noFill/>
        </p:spPr>
        <p:txBody>
          <a:bodyPr wrap="square" rtlCol="0">
            <a:spAutoFit/>
          </a:bodyPr>
          <a:lstStyle/>
          <a:p>
            <a:pPr algn="ctr"/>
            <a:r>
              <a:rPr lang="hu-HU" sz="6600" dirty="0" smtClean="0">
                <a:solidFill>
                  <a:schemeClr val="tx1">
                    <a:lumMod val="95000"/>
                    <a:lumOff val="5000"/>
                  </a:schemeClr>
                </a:solidFill>
                <a:latin typeface="Algerian" pitchFamily="82" charset="0"/>
              </a:rPr>
              <a:t>Ez az a forrás, amiért az őskeresztények a halált is képesek voltak vállalni</a:t>
            </a:r>
            <a:endParaRPr lang="hu-HU" sz="6600" dirty="0">
              <a:solidFill>
                <a:schemeClr val="tx1">
                  <a:lumMod val="95000"/>
                  <a:lumOff val="5000"/>
                </a:schemeClr>
              </a:solidFill>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AM_9476.JPG"/>
          <p:cNvPicPr>
            <a:picLocks noChangeAspect="1"/>
          </p:cNvPicPr>
          <p:nvPr/>
        </p:nvPicPr>
        <p:blipFill>
          <a:blip r:embed="rId3" cstate="print"/>
          <a:stretch>
            <a:fillRect/>
          </a:stretch>
        </p:blipFill>
        <p:spPr>
          <a:xfrm>
            <a:off x="0" y="-47473"/>
            <a:ext cx="9144000" cy="6952946"/>
          </a:xfrm>
          <a:prstGeom prst="rect">
            <a:avLst/>
          </a:prstGeom>
          <a:scene3d>
            <a:camera prst="orthographicFront">
              <a:rot lat="0" lon="10800000" rev="0"/>
            </a:camera>
            <a:lightRig rig="threePt" dir="t"/>
          </a:scene3d>
        </p:spPr>
      </p:pic>
      <p:sp>
        <p:nvSpPr>
          <p:cNvPr id="13" name="Tilos tábla 12"/>
          <p:cNvSpPr/>
          <p:nvPr/>
        </p:nvSpPr>
        <p:spPr>
          <a:xfrm>
            <a:off x="2051720" y="260648"/>
            <a:ext cx="6264696" cy="6264696"/>
          </a:xfrm>
          <a:prstGeom prst="noSmoking">
            <a:avLst>
              <a:gd name="adj" fmla="val 87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2132856"/>
            <a:ext cx="9144000" cy="1938992"/>
          </a:xfrm>
          <a:prstGeom prst="rect">
            <a:avLst/>
          </a:prstGeom>
          <a:noFill/>
        </p:spPr>
        <p:txBody>
          <a:bodyPr wrap="square" rtlCol="0">
            <a:spAutoFit/>
          </a:bodyPr>
          <a:lstStyle/>
          <a:p>
            <a:pPr algn="ctr"/>
            <a:r>
              <a:rPr lang="hu-HU" sz="6000" dirty="0" smtClean="0">
                <a:solidFill>
                  <a:srgbClr val="FFCC66"/>
                </a:solidFill>
                <a:latin typeface="Algerian" pitchFamily="82" charset="0"/>
              </a:rPr>
              <a:t>Ez a csoda gyógyító erővel bír!</a:t>
            </a:r>
            <a:endParaRPr lang="hu-HU" sz="6000" dirty="0">
              <a:solidFill>
                <a:srgbClr val="FFCC66"/>
              </a:solidFill>
              <a:latin typeface="Algerian"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2132856"/>
            <a:ext cx="9144000" cy="1862048"/>
          </a:xfrm>
          <a:prstGeom prst="rect">
            <a:avLst/>
          </a:prstGeom>
          <a:noFill/>
        </p:spPr>
        <p:txBody>
          <a:bodyPr wrap="square" rtlCol="0">
            <a:spAutoFit/>
          </a:bodyPr>
          <a:lstStyle/>
          <a:p>
            <a:pPr algn="ctr"/>
            <a:r>
              <a:rPr lang="hu-HU" sz="11500" dirty="0" smtClean="0">
                <a:solidFill>
                  <a:srgbClr val="FF6600"/>
                </a:solidFill>
                <a:latin typeface="Algerian" pitchFamily="82" charset="0"/>
              </a:rPr>
              <a:t>Ha hiszel</a:t>
            </a:r>
            <a:endParaRPr lang="hu-HU" sz="11500" dirty="0">
              <a:solidFill>
                <a:srgbClr val="FF6600"/>
              </a:solidFill>
              <a:latin typeface="Algerian"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woman_at_the_well.jpg"/>
          <p:cNvPicPr>
            <a:picLocks noChangeAspect="1"/>
          </p:cNvPicPr>
          <p:nvPr/>
        </p:nvPicPr>
        <p:blipFill>
          <a:blip r:embed="rId3" cstate="print"/>
          <a:stretch>
            <a:fillRect/>
          </a:stretch>
        </p:blipFill>
        <p:spPr>
          <a:xfrm>
            <a:off x="5340" y="-4010"/>
            <a:ext cx="9138659" cy="6862010"/>
          </a:xfrm>
          <a:prstGeom prst="rect">
            <a:avLst/>
          </a:prstGeom>
        </p:spPr>
      </p:pic>
      <p:sp>
        <p:nvSpPr>
          <p:cNvPr id="3" name="Ellipszis feliratnak 2"/>
          <p:cNvSpPr/>
          <p:nvPr/>
        </p:nvSpPr>
        <p:spPr>
          <a:xfrm>
            <a:off x="3779912" y="260648"/>
            <a:ext cx="4752528" cy="1368152"/>
          </a:xfrm>
          <a:prstGeom prst="wedgeEllipseCallout">
            <a:avLst>
              <a:gd name="adj1" fmla="val -57441"/>
              <a:gd name="adj2" fmla="val -199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solidFill>
                  <a:schemeClr val="tx1"/>
                </a:solidFill>
                <a:latin typeface="Chiller" pitchFamily="82" charset="0"/>
              </a:rPr>
              <a:t>Hiszel bennem?</a:t>
            </a:r>
            <a:endParaRPr lang="hu-HU" sz="54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260648"/>
            <a:ext cx="9144000" cy="2308324"/>
          </a:xfrm>
          <a:prstGeom prst="rect">
            <a:avLst/>
          </a:prstGeom>
          <a:noFill/>
        </p:spPr>
        <p:txBody>
          <a:bodyPr wrap="square" rtlCol="0">
            <a:spAutoFit/>
          </a:bodyPr>
          <a:lstStyle/>
          <a:p>
            <a:pPr algn="ctr"/>
            <a:r>
              <a:rPr lang="hu-HU" sz="4800" dirty="0" smtClean="0">
                <a:solidFill>
                  <a:schemeClr val="bg1"/>
                </a:solidFill>
                <a:latin typeface="Algerian" pitchFamily="82" charset="0"/>
              </a:rPr>
              <a:t>A misében </a:t>
            </a:r>
            <a:r>
              <a:rPr lang="hu-HU" sz="4800" dirty="0" smtClean="0">
                <a:solidFill>
                  <a:srgbClr val="FFFF00"/>
                </a:solidFill>
                <a:latin typeface="Algerian" pitchFamily="82" charset="0"/>
              </a:rPr>
              <a:t>kegyelmeket</a:t>
            </a:r>
            <a:r>
              <a:rPr lang="hu-HU" sz="4800" dirty="0" smtClean="0">
                <a:solidFill>
                  <a:schemeClr val="bg1"/>
                </a:solidFill>
                <a:latin typeface="Algerian" pitchFamily="82" charset="0"/>
              </a:rPr>
              <a:t> kaphatunk a mindennapi életünkre.</a:t>
            </a:r>
            <a:endParaRPr lang="hu-HU" sz="4800" dirty="0">
              <a:solidFill>
                <a:schemeClr val="bg1"/>
              </a:solidFill>
              <a:latin typeface="Algerian" pitchFamily="82" charset="0"/>
            </a:endParaRPr>
          </a:p>
        </p:txBody>
      </p:sp>
      <p:sp>
        <p:nvSpPr>
          <p:cNvPr id="3" name="Szövegdoboz 2"/>
          <p:cNvSpPr txBox="1"/>
          <p:nvPr/>
        </p:nvSpPr>
        <p:spPr>
          <a:xfrm>
            <a:off x="0" y="2924944"/>
            <a:ext cx="9144000" cy="3046988"/>
          </a:xfrm>
          <a:prstGeom prst="rect">
            <a:avLst/>
          </a:prstGeom>
          <a:noFill/>
        </p:spPr>
        <p:txBody>
          <a:bodyPr wrap="square" rtlCol="0">
            <a:spAutoFit/>
          </a:bodyPr>
          <a:lstStyle/>
          <a:p>
            <a:pPr algn="ctr"/>
            <a:r>
              <a:rPr lang="hu-HU" sz="4800" dirty="0" smtClean="0">
                <a:solidFill>
                  <a:schemeClr val="bg1"/>
                </a:solidFill>
                <a:latin typeface="Algerian" pitchFamily="82" charset="0"/>
              </a:rPr>
              <a:t>A kegyelem hatékonyságát az mutatja, mi történik bennünk </a:t>
            </a:r>
            <a:r>
              <a:rPr lang="hu-HU" sz="4800" dirty="0" smtClean="0">
                <a:solidFill>
                  <a:srgbClr val="FF6600"/>
                </a:solidFill>
                <a:latin typeface="Algerian" pitchFamily="82" charset="0"/>
              </a:rPr>
              <a:t>két mise között</a:t>
            </a:r>
            <a:endParaRPr lang="hu-HU" sz="4800" dirty="0">
              <a:solidFill>
                <a:srgbClr val="FF660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548680" y="1196752"/>
            <a:ext cx="9144000" cy="830997"/>
          </a:xfrm>
          <a:prstGeom prst="rect">
            <a:avLst/>
          </a:prstGeom>
          <a:noFill/>
        </p:spPr>
        <p:txBody>
          <a:bodyPr wrap="square" rtlCol="0">
            <a:spAutoFit/>
          </a:bodyPr>
          <a:lstStyle/>
          <a:p>
            <a:pPr algn="ctr"/>
            <a:r>
              <a:rPr lang="hu-HU" sz="4800" dirty="0" smtClean="0">
                <a:solidFill>
                  <a:schemeClr val="bg1"/>
                </a:solidFill>
                <a:latin typeface="Algerian" pitchFamily="82" charset="0"/>
              </a:rPr>
              <a:t>Hoz változást?</a:t>
            </a:r>
          </a:p>
        </p:txBody>
      </p:sp>
      <p:sp>
        <p:nvSpPr>
          <p:cNvPr id="3" name="Szövegdoboz 2"/>
          <p:cNvSpPr txBox="1"/>
          <p:nvPr/>
        </p:nvSpPr>
        <p:spPr>
          <a:xfrm>
            <a:off x="2339752" y="2132856"/>
            <a:ext cx="6804248" cy="2862322"/>
          </a:xfrm>
          <a:prstGeom prst="rect">
            <a:avLst/>
          </a:prstGeom>
          <a:noFill/>
        </p:spPr>
        <p:txBody>
          <a:bodyPr wrap="square" rtlCol="0">
            <a:spAutoFit/>
          </a:bodyPr>
          <a:lstStyle/>
          <a:p>
            <a:pPr>
              <a:buFontTx/>
              <a:buChar char="-"/>
            </a:pPr>
            <a:r>
              <a:rPr lang="hu-HU" sz="3600" dirty="0" smtClean="0">
                <a:solidFill>
                  <a:srgbClr val="FF6600"/>
                </a:solidFill>
                <a:latin typeface="Algerian" pitchFamily="82" charset="0"/>
              </a:rPr>
              <a:t>Véleményemben</a:t>
            </a:r>
          </a:p>
          <a:p>
            <a:pPr>
              <a:buFontTx/>
              <a:buChar char="-"/>
            </a:pPr>
            <a:r>
              <a:rPr lang="hu-HU" sz="3600" dirty="0" smtClean="0">
                <a:solidFill>
                  <a:srgbClr val="FFFF00"/>
                </a:solidFill>
                <a:latin typeface="Algerian" pitchFamily="82" charset="0"/>
              </a:rPr>
              <a:t> vágyaimban</a:t>
            </a:r>
          </a:p>
          <a:p>
            <a:pPr>
              <a:buFontTx/>
              <a:buChar char="-"/>
            </a:pPr>
            <a:r>
              <a:rPr lang="hu-HU" sz="3600" dirty="0" smtClean="0">
                <a:solidFill>
                  <a:schemeClr val="bg1"/>
                </a:solidFill>
                <a:latin typeface="Algerian" pitchFamily="82" charset="0"/>
              </a:rPr>
              <a:t> </a:t>
            </a:r>
            <a:r>
              <a:rPr lang="hu-HU" sz="3600" dirty="0" smtClean="0">
                <a:solidFill>
                  <a:srgbClr val="00B050"/>
                </a:solidFill>
                <a:latin typeface="Algerian" pitchFamily="82" charset="0"/>
              </a:rPr>
              <a:t>terveimben</a:t>
            </a:r>
          </a:p>
          <a:p>
            <a:pPr>
              <a:buFontTx/>
              <a:buChar char="-"/>
            </a:pPr>
            <a:r>
              <a:rPr lang="hu-HU" sz="3600" dirty="0" smtClean="0">
                <a:solidFill>
                  <a:schemeClr val="bg1"/>
                </a:solidFill>
                <a:latin typeface="Algerian" pitchFamily="82" charset="0"/>
              </a:rPr>
              <a:t> </a:t>
            </a:r>
            <a:r>
              <a:rPr lang="hu-HU" sz="3600" dirty="0" smtClean="0">
                <a:solidFill>
                  <a:schemeClr val="accent1">
                    <a:lumMod val="60000"/>
                    <a:lumOff val="40000"/>
                  </a:schemeClr>
                </a:solidFill>
                <a:latin typeface="Algerian" pitchFamily="82" charset="0"/>
              </a:rPr>
              <a:t>vásárlási szokásaimban</a:t>
            </a:r>
          </a:p>
          <a:p>
            <a:pPr>
              <a:buFontTx/>
              <a:buChar char="-"/>
            </a:pPr>
            <a:r>
              <a:rPr lang="hu-HU" sz="3600" dirty="0" smtClean="0">
                <a:solidFill>
                  <a:schemeClr val="bg1"/>
                </a:solidFill>
                <a:latin typeface="Algerian" pitchFamily="82" charset="0"/>
              </a:rPr>
              <a:t> </a:t>
            </a:r>
            <a:r>
              <a:rPr lang="hu-HU" sz="3600" dirty="0" smtClean="0">
                <a:solidFill>
                  <a:srgbClr val="996633"/>
                </a:solidFill>
                <a:latin typeface="Algerian" pitchFamily="82" charset="0"/>
              </a:rPr>
              <a:t>egyéb szokásaimban</a:t>
            </a:r>
            <a:endParaRPr lang="hu-HU" sz="3600" dirty="0">
              <a:solidFill>
                <a:srgbClr val="996633"/>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2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188640"/>
            <a:ext cx="9144000" cy="6247864"/>
          </a:xfrm>
          <a:prstGeom prst="rect">
            <a:avLst/>
          </a:prstGeom>
          <a:noFill/>
        </p:spPr>
        <p:txBody>
          <a:bodyPr wrap="square" rtlCol="0">
            <a:spAutoFit/>
          </a:bodyPr>
          <a:lstStyle/>
          <a:p>
            <a:pPr algn="ctr"/>
            <a:r>
              <a:rPr lang="hu-HU" sz="8000" dirty="0" smtClean="0">
                <a:solidFill>
                  <a:schemeClr val="bg1"/>
                </a:solidFill>
                <a:latin typeface="Algerian" pitchFamily="82" charset="0"/>
              </a:rPr>
              <a:t>Tehát:</a:t>
            </a:r>
            <a:br>
              <a:rPr lang="hu-HU" sz="8000" dirty="0" smtClean="0">
                <a:solidFill>
                  <a:schemeClr val="bg1"/>
                </a:solidFill>
                <a:latin typeface="Algerian" pitchFamily="82" charset="0"/>
              </a:rPr>
            </a:br>
            <a:r>
              <a:rPr lang="hu-HU" sz="8000" dirty="0" smtClean="0">
                <a:solidFill>
                  <a:schemeClr val="bg1"/>
                </a:solidFill>
                <a:latin typeface="Algerian" pitchFamily="82" charset="0"/>
              </a:rPr>
              <a:t>istennel találkozva </a:t>
            </a:r>
            <a:r>
              <a:rPr lang="hu-HU" sz="8000" dirty="0" smtClean="0">
                <a:solidFill>
                  <a:srgbClr val="FFFF00"/>
                </a:solidFill>
                <a:latin typeface="Algerian" pitchFamily="82" charset="0"/>
              </a:rPr>
              <a:t>megváltozott-e</a:t>
            </a:r>
            <a:r>
              <a:rPr lang="hu-HU" sz="8000" dirty="0" smtClean="0">
                <a:solidFill>
                  <a:schemeClr val="bg1"/>
                </a:solidFill>
                <a:latin typeface="Algerian" pitchFamily="82" charset="0"/>
              </a:rPr>
              <a:t> az életem?</a:t>
            </a:r>
            <a:endParaRPr lang="hu-HU" sz="8000" dirty="0">
              <a:solidFill>
                <a:srgbClr val="FF6600"/>
              </a:solidFill>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Ron-ronald-weasley-7309820-700-525.jpg"/>
          <p:cNvPicPr>
            <a:picLocks noChangeAspect="1"/>
          </p:cNvPicPr>
          <p:nvPr/>
        </p:nvPicPr>
        <p:blipFill>
          <a:blip r:embed="rId3" cstate="print"/>
          <a:stretch>
            <a:fillRect/>
          </a:stretch>
        </p:blipFill>
        <p:spPr>
          <a:xfrm>
            <a:off x="0" y="-315416"/>
            <a:ext cx="10656168" cy="7992126"/>
          </a:xfrm>
          <a:prstGeom prst="rect">
            <a:avLst/>
          </a:prstGeom>
        </p:spPr>
      </p:pic>
      <p:sp>
        <p:nvSpPr>
          <p:cNvPr id="3" name="Ellipszis feliratnak 2"/>
          <p:cNvSpPr/>
          <p:nvPr/>
        </p:nvSpPr>
        <p:spPr>
          <a:xfrm>
            <a:off x="395536" y="188640"/>
            <a:ext cx="3168352" cy="6669360"/>
          </a:xfrm>
          <a:prstGeom prst="wedgeEllipseCallout">
            <a:avLst>
              <a:gd name="adj1" fmla="val 72299"/>
              <a:gd name="adj2" fmla="val -80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solidFill>
                  <a:schemeClr val="tx1"/>
                </a:solidFill>
                <a:latin typeface="Chiller" pitchFamily="82" charset="0"/>
              </a:rPr>
              <a:t>Változni?Te csak ne mondd meg, hogy mit csináljak, rendben?</a:t>
            </a:r>
            <a:endParaRPr lang="hu-HU" sz="54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4927312_std.jpg"/>
          <p:cNvPicPr>
            <a:picLocks noChangeAspect="1"/>
          </p:cNvPicPr>
          <p:nvPr/>
        </p:nvPicPr>
        <p:blipFill>
          <a:blip r:embed="rId2" cstate="print"/>
          <a:stretch>
            <a:fillRect/>
          </a:stretch>
        </p:blipFill>
        <p:spPr>
          <a:xfrm>
            <a:off x="-828600" y="0"/>
            <a:ext cx="10764688" cy="8073516"/>
          </a:xfrm>
          <a:prstGeom prst="rect">
            <a:avLst/>
          </a:prstGeom>
        </p:spPr>
      </p:pic>
      <p:sp>
        <p:nvSpPr>
          <p:cNvPr id="3" name="Ellipszis feliratnak 2"/>
          <p:cNvSpPr/>
          <p:nvPr/>
        </p:nvSpPr>
        <p:spPr>
          <a:xfrm>
            <a:off x="4499992" y="188640"/>
            <a:ext cx="4104456" cy="2952328"/>
          </a:xfrm>
          <a:prstGeom prst="wedgeEllipseCallout">
            <a:avLst>
              <a:gd name="adj1" fmla="val -66035"/>
              <a:gd name="adj2" fmla="val 135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600" b="1" dirty="0" smtClean="0">
                <a:solidFill>
                  <a:schemeClr val="tx1"/>
                </a:solidFill>
                <a:latin typeface="Chiller" pitchFamily="82" charset="0"/>
              </a:rPr>
              <a:t>Bökd már ki, Harry!</a:t>
            </a:r>
            <a:endParaRPr lang="hu-HU" sz="66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Ron-Weasley-ronald-weasley-30901065-1024-768.jpg"/>
          <p:cNvPicPr>
            <a:picLocks noChangeAspect="1"/>
          </p:cNvPicPr>
          <p:nvPr/>
        </p:nvPicPr>
        <p:blipFill>
          <a:blip r:embed="rId3" cstate="print"/>
          <a:stretch>
            <a:fillRect/>
          </a:stretch>
        </p:blipFill>
        <p:spPr>
          <a:xfrm>
            <a:off x="0" y="0"/>
            <a:ext cx="9144000" cy="6858000"/>
          </a:xfrm>
          <a:prstGeom prst="rect">
            <a:avLst/>
          </a:prstGeom>
        </p:spPr>
      </p:pic>
      <p:pic>
        <p:nvPicPr>
          <p:cNvPr id="10" name="Kép 9" descr="Domi.gif"/>
          <p:cNvPicPr>
            <a:picLocks noChangeAspect="1"/>
          </p:cNvPicPr>
          <p:nvPr/>
        </p:nvPicPr>
        <p:blipFill>
          <a:blip r:embed="rId4" cstate="print"/>
          <a:stretch>
            <a:fillRect/>
          </a:stretch>
        </p:blipFill>
        <p:spPr>
          <a:xfrm>
            <a:off x="-1044624" y="980728"/>
            <a:ext cx="3840427" cy="2880320"/>
          </a:xfrm>
          <a:prstGeom prst="rect">
            <a:avLst/>
          </a:prstGeom>
          <a:scene3d>
            <a:camera prst="orthographicFront">
              <a:rot lat="0" lon="10800000" rev="0"/>
            </a:camera>
            <a:lightRig rig="threePt" dir="t"/>
          </a:scene3d>
        </p:spPr>
      </p:pic>
      <p:sp>
        <p:nvSpPr>
          <p:cNvPr id="3" name="Ellipszis feliratnak 2"/>
          <p:cNvSpPr/>
          <p:nvPr/>
        </p:nvSpPr>
        <p:spPr>
          <a:xfrm>
            <a:off x="179512" y="3429000"/>
            <a:ext cx="8784976" cy="3212976"/>
          </a:xfrm>
          <a:prstGeom prst="wedgeEllipseCallout">
            <a:avLst>
              <a:gd name="adj1" fmla="val -38625"/>
              <a:gd name="adj2" fmla="val -448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solidFill>
                  <a:schemeClr val="tx1"/>
                </a:solidFill>
                <a:latin typeface="Chiller" pitchFamily="82" charset="0"/>
              </a:rPr>
              <a:t>„Rossz” hír, Ron:</a:t>
            </a:r>
          </a:p>
          <a:p>
            <a:pPr algn="ctr"/>
            <a:r>
              <a:rPr lang="hu-HU" sz="5400" b="1" dirty="0" smtClean="0">
                <a:solidFill>
                  <a:schemeClr val="tx1"/>
                </a:solidFill>
                <a:latin typeface="Chiller" pitchFamily="82" charset="0"/>
              </a:rPr>
              <a:t>Isten teremtett téged! Nálad is jobban tudja, mitől leszel boldog.</a:t>
            </a:r>
            <a:endParaRPr lang="hu-HU" sz="54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1412776"/>
            <a:ext cx="9144000" cy="4154984"/>
          </a:xfrm>
          <a:prstGeom prst="rect">
            <a:avLst/>
          </a:prstGeom>
          <a:noFill/>
        </p:spPr>
        <p:txBody>
          <a:bodyPr wrap="square" rtlCol="0">
            <a:spAutoFit/>
          </a:bodyPr>
          <a:lstStyle/>
          <a:p>
            <a:pPr algn="ctr"/>
            <a:r>
              <a:rPr lang="hu-HU" sz="4400" dirty="0" smtClean="0">
                <a:solidFill>
                  <a:schemeClr val="bg1"/>
                </a:solidFill>
                <a:latin typeface="Algerian" pitchFamily="82" charset="0"/>
              </a:rPr>
              <a:t>Minden ember ugyanarra van teremtve:</a:t>
            </a:r>
          </a:p>
          <a:p>
            <a:pPr algn="ctr"/>
            <a:endParaRPr lang="hu-HU" sz="4400" dirty="0" smtClean="0">
              <a:solidFill>
                <a:schemeClr val="bg1"/>
              </a:solidFill>
              <a:latin typeface="Algerian" pitchFamily="82" charset="0"/>
            </a:endParaRPr>
          </a:p>
          <a:p>
            <a:pPr algn="ctr"/>
            <a:r>
              <a:rPr lang="hu-HU" sz="4400" dirty="0" smtClean="0">
                <a:solidFill>
                  <a:schemeClr val="bg1"/>
                </a:solidFill>
                <a:latin typeface="Algerian" pitchFamily="82" charset="0"/>
              </a:rPr>
              <a:t>Hogy </a:t>
            </a:r>
            <a:r>
              <a:rPr lang="hu-HU" sz="4400" dirty="0" smtClean="0">
                <a:solidFill>
                  <a:srgbClr val="FFCC66"/>
                </a:solidFill>
                <a:latin typeface="Algerian" pitchFamily="82" charset="0"/>
              </a:rPr>
              <a:t>„örömmel és hálaadással </a:t>
            </a:r>
            <a:r>
              <a:rPr lang="hu-HU" sz="4400" dirty="0" smtClean="0">
                <a:solidFill>
                  <a:srgbClr val="FF9933"/>
                </a:solidFill>
                <a:latin typeface="Algerian" pitchFamily="82" charset="0"/>
              </a:rPr>
              <a:t>részesedjen isten életében.”</a:t>
            </a:r>
            <a:endParaRPr lang="hu-HU" sz="4400" dirty="0">
              <a:solidFill>
                <a:srgbClr val="FF9933"/>
              </a:solidFill>
              <a:latin typeface="Algerian"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ermione bored.jpg"/>
          <p:cNvPicPr>
            <a:picLocks noChangeAspect="1"/>
          </p:cNvPicPr>
          <p:nvPr/>
        </p:nvPicPr>
        <p:blipFill>
          <a:blip r:embed="rId3" cstate="print"/>
          <a:stretch>
            <a:fillRect/>
          </a:stretch>
        </p:blipFill>
        <p:spPr>
          <a:xfrm>
            <a:off x="-2722144" y="0"/>
            <a:ext cx="11866144" cy="6858000"/>
          </a:xfrm>
          <a:prstGeom prst="rect">
            <a:avLst/>
          </a:prstGeom>
        </p:spPr>
      </p:pic>
      <p:sp>
        <p:nvSpPr>
          <p:cNvPr id="3" name="Ellipszis feliratnak 2"/>
          <p:cNvSpPr/>
          <p:nvPr/>
        </p:nvSpPr>
        <p:spPr>
          <a:xfrm>
            <a:off x="5436096" y="836712"/>
            <a:ext cx="3312368" cy="3168352"/>
          </a:xfrm>
          <a:prstGeom prst="wedgeEllipseCallout">
            <a:avLst>
              <a:gd name="adj1" fmla="val -76793"/>
              <a:gd name="adj2" fmla="val 43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700" b="1" dirty="0" smtClean="0">
                <a:solidFill>
                  <a:schemeClr val="tx1"/>
                </a:solidFill>
                <a:latin typeface="Chiller" pitchFamily="82" charset="0"/>
              </a:rPr>
              <a:t>Hát ez igazán remek…</a:t>
            </a:r>
            <a:endParaRPr lang="hu-HU" sz="57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the-creation-of-adam-c1510-detail-poster-c10027868.jpeg"/>
          <p:cNvPicPr>
            <a:picLocks noChangeAspect="1"/>
          </p:cNvPicPr>
          <p:nvPr/>
        </p:nvPicPr>
        <p:blipFill>
          <a:blip r:embed="rId2" cstate="print">
            <a:lum bright="56000"/>
          </a:blip>
          <a:stretch>
            <a:fillRect/>
          </a:stretch>
        </p:blipFill>
        <p:spPr>
          <a:xfrm>
            <a:off x="-584391" y="0"/>
            <a:ext cx="10312782" cy="6858000"/>
          </a:xfrm>
          <a:prstGeom prst="rect">
            <a:avLst/>
          </a:prstGeom>
        </p:spPr>
      </p:pic>
      <p:sp>
        <p:nvSpPr>
          <p:cNvPr id="2" name="Szövegdoboz 1"/>
          <p:cNvSpPr txBox="1"/>
          <p:nvPr/>
        </p:nvSpPr>
        <p:spPr>
          <a:xfrm>
            <a:off x="0" y="332656"/>
            <a:ext cx="9144000" cy="2123658"/>
          </a:xfrm>
          <a:prstGeom prst="rect">
            <a:avLst/>
          </a:prstGeom>
          <a:noFill/>
        </p:spPr>
        <p:txBody>
          <a:bodyPr wrap="square" rtlCol="0">
            <a:spAutoFit/>
          </a:bodyPr>
          <a:lstStyle/>
          <a:p>
            <a:pPr algn="ctr"/>
            <a:r>
              <a:rPr lang="hu-HU" sz="4400" dirty="0" smtClean="0">
                <a:latin typeface="Algerian" pitchFamily="82" charset="0"/>
              </a:rPr>
              <a:t>Ezért beavatás. </a:t>
            </a:r>
            <a:r>
              <a:rPr lang="hu-HU" sz="4400" dirty="0" smtClean="0">
                <a:solidFill>
                  <a:srgbClr val="996633"/>
                </a:solidFill>
                <a:latin typeface="Algerian" pitchFamily="82" charset="0"/>
              </a:rPr>
              <a:t>Isten be szeretne avatni minket </a:t>
            </a:r>
            <a:r>
              <a:rPr lang="hu-HU" sz="4400" dirty="0" smtClean="0">
                <a:latin typeface="Algerian" pitchFamily="82" charset="0"/>
              </a:rPr>
              <a:t>az ő szeretetébe</a:t>
            </a:r>
            <a:endParaRPr lang="hu-HU" sz="4400" dirty="0">
              <a:latin typeface="Algerian" pitchFamily="82" charset="0"/>
            </a:endParaRPr>
          </a:p>
        </p:txBody>
      </p:sp>
      <p:sp>
        <p:nvSpPr>
          <p:cNvPr id="3" name="Szövegdoboz 2"/>
          <p:cNvSpPr txBox="1"/>
          <p:nvPr/>
        </p:nvSpPr>
        <p:spPr>
          <a:xfrm>
            <a:off x="0" y="4057233"/>
            <a:ext cx="9144000" cy="2800767"/>
          </a:xfrm>
          <a:prstGeom prst="rect">
            <a:avLst/>
          </a:prstGeom>
          <a:noFill/>
        </p:spPr>
        <p:txBody>
          <a:bodyPr wrap="square" rtlCol="0">
            <a:spAutoFit/>
          </a:bodyPr>
          <a:lstStyle/>
          <a:p>
            <a:pPr algn="ctr"/>
            <a:r>
              <a:rPr lang="hu-HU" sz="4400" dirty="0" smtClean="0">
                <a:latin typeface="Algerian" pitchFamily="82" charset="0"/>
              </a:rPr>
              <a:t>Ez egy végtelen </a:t>
            </a:r>
            <a:r>
              <a:rPr lang="hu-HU" sz="4400" dirty="0" smtClean="0">
                <a:solidFill>
                  <a:srgbClr val="CC3300"/>
                </a:solidFill>
                <a:latin typeface="Algerian" pitchFamily="82" charset="0"/>
              </a:rPr>
              <a:t>„szeretetszétcsordulás”, </a:t>
            </a:r>
            <a:r>
              <a:rPr lang="hu-HU" sz="4400" dirty="0" smtClean="0">
                <a:latin typeface="Algerian" pitchFamily="82" charset="0"/>
              </a:rPr>
              <a:t>más néven</a:t>
            </a:r>
          </a:p>
          <a:p>
            <a:pPr algn="ctr"/>
            <a:r>
              <a:rPr lang="hu-HU" sz="4400" dirty="0" smtClean="0">
                <a:solidFill>
                  <a:srgbClr val="996633"/>
                </a:solidFill>
                <a:latin typeface="Algerian" pitchFamily="82" charset="0"/>
              </a:rPr>
              <a:t>„agapé”</a:t>
            </a:r>
            <a:endParaRPr lang="hu-HU" sz="4400" dirty="0">
              <a:solidFill>
                <a:srgbClr val="996633"/>
              </a:solidFill>
              <a:latin typeface="Algerian"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arry-Potter2_03.jpg"/>
          <p:cNvPicPr>
            <a:picLocks noChangeAspect="1"/>
          </p:cNvPicPr>
          <p:nvPr/>
        </p:nvPicPr>
        <p:blipFill>
          <a:blip r:embed="rId3" cstate="print"/>
          <a:stretch>
            <a:fillRect/>
          </a:stretch>
        </p:blipFill>
        <p:spPr>
          <a:xfrm>
            <a:off x="0" y="0"/>
            <a:ext cx="9144000" cy="6858000"/>
          </a:xfrm>
          <a:prstGeom prst="rect">
            <a:avLst/>
          </a:prstGeom>
        </p:spPr>
      </p:pic>
      <p:sp>
        <p:nvSpPr>
          <p:cNvPr id="3" name="Ellipszis feliratnak 2"/>
          <p:cNvSpPr/>
          <p:nvPr/>
        </p:nvSpPr>
        <p:spPr>
          <a:xfrm>
            <a:off x="1115616" y="692696"/>
            <a:ext cx="3816424" cy="4176464"/>
          </a:xfrm>
          <a:prstGeom prst="wedgeEllipseCallout">
            <a:avLst>
              <a:gd name="adj1" fmla="val 61882"/>
              <a:gd name="adj2" fmla="val -144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600" b="1" dirty="0" smtClean="0">
                <a:solidFill>
                  <a:schemeClr val="tx1"/>
                </a:solidFill>
                <a:latin typeface="Chiller" pitchFamily="82" charset="0"/>
              </a:rPr>
              <a:t>És mégis milyen az az agapé?</a:t>
            </a:r>
            <a:endParaRPr lang="hu-HU" sz="6600" b="1" dirty="0">
              <a:solidFill>
                <a:schemeClr val="tx1"/>
              </a:solidFill>
              <a:latin typeface="Chiller" pitchFamily="82" charset="0"/>
            </a:endParaRPr>
          </a:p>
        </p:txBody>
      </p:sp>
    </p:spTree>
    <p:extLst>
      <p:ext uri="{BB962C8B-B14F-4D97-AF65-F5344CB8AC3E}">
        <p14:creationId xmlns:p14="http://schemas.microsoft.com/office/powerpoint/2010/main" val="828025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armony-Philosopher.jpg"/>
          <p:cNvPicPr>
            <a:picLocks noChangeAspect="1"/>
          </p:cNvPicPr>
          <p:nvPr/>
        </p:nvPicPr>
        <p:blipFill>
          <a:blip r:embed="rId2" cstate="print"/>
          <a:stretch>
            <a:fillRect/>
          </a:stretch>
        </p:blipFill>
        <p:spPr>
          <a:xfrm>
            <a:off x="-3060848" y="-963488"/>
            <a:ext cx="16129792" cy="9073008"/>
          </a:xfrm>
          <a:prstGeom prst="rect">
            <a:avLst/>
          </a:prstGeom>
        </p:spPr>
      </p:pic>
      <p:sp>
        <p:nvSpPr>
          <p:cNvPr id="3" name="Ellipszis feliratnak 2"/>
          <p:cNvSpPr/>
          <p:nvPr/>
        </p:nvSpPr>
        <p:spPr>
          <a:xfrm>
            <a:off x="3275856" y="3501008"/>
            <a:ext cx="5868144" cy="3012143"/>
          </a:xfrm>
          <a:prstGeom prst="wedgeEllipseCallout">
            <a:avLst>
              <a:gd name="adj1" fmla="val -42943"/>
              <a:gd name="adj2" fmla="val -543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Ti soha nem voltatok legjobb barátok?</a:t>
            </a:r>
          </a:p>
        </p:txBody>
      </p:sp>
    </p:spTree>
    <p:extLst>
      <p:ext uri="{BB962C8B-B14F-4D97-AF65-F5344CB8AC3E}">
        <p14:creationId xmlns:p14="http://schemas.microsoft.com/office/powerpoint/2010/main" val="1620635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arry-Ron-harry-ron-and-hermione-32474192-1280-829.jpg"/>
          <p:cNvPicPr>
            <a:picLocks noChangeAspect="1"/>
          </p:cNvPicPr>
          <p:nvPr/>
        </p:nvPicPr>
        <p:blipFill>
          <a:blip r:embed="rId2" cstate="print"/>
          <a:stretch>
            <a:fillRect/>
          </a:stretch>
        </p:blipFill>
        <p:spPr>
          <a:xfrm>
            <a:off x="-2916832" y="1988840"/>
            <a:ext cx="9144000" cy="5922169"/>
          </a:xfrm>
          <a:prstGeom prst="rect">
            <a:avLst/>
          </a:prstGeom>
        </p:spPr>
      </p:pic>
      <p:sp>
        <p:nvSpPr>
          <p:cNvPr id="3" name="Felhő 2"/>
          <p:cNvSpPr/>
          <p:nvPr/>
        </p:nvSpPr>
        <p:spPr>
          <a:xfrm>
            <a:off x="4211960" y="1124744"/>
            <a:ext cx="4608512" cy="3312368"/>
          </a:xfrm>
          <a:prstGeom prst="cloudCallout">
            <a:avLst>
              <a:gd name="adj1" fmla="val 53670"/>
              <a:gd name="adj2" fmla="val -692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b="1" dirty="0" smtClean="0">
                <a:solidFill>
                  <a:schemeClr val="tx1"/>
                </a:solidFill>
                <a:latin typeface="Chiller" pitchFamily="82" charset="0"/>
              </a:rPr>
              <a:t>Mikor bármit megtennél a másikért. Isten is így szeret minket.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ff-forever-amplt3-friends-harry-harry-potter-ron-Favim.com-107347.jpg"/>
          <p:cNvPicPr>
            <a:picLocks noChangeAspect="1"/>
          </p:cNvPicPr>
          <p:nvPr/>
        </p:nvPicPr>
        <p:blipFill>
          <a:blip r:embed="rId3" cstate="print"/>
          <a:stretch>
            <a:fillRect/>
          </a:stretch>
        </p:blipFill>
        <p:spPr>
          <a:xfrm>
            <a:off x="-21982" y="332656"/>
            <a:ext cx="9165982" cy="6177871"/>
          </a:xfrm>
          <a:prstGeom prst="rect">
            <a:avLst/>
          </a:prstGeom>
        </p:spPr>
      </p:pic>
      <p:sp>
        <p:nvSpPr>
          <p:cNvPr id="3" name="Ellipszis feliratnak 2"/>
          <p:cNvSpPr/>
          <p:nvPr/>
        </p:nvSpPr>
        <p:spPr>
          <a:xfrm>
            <a:off x="2339752" y="404664"/>
            <a:ext cx="3600400" cy="1872207"/>
          </a:xfrm>
          <a:prstGeom prst="wedgeEllipseCallout">
            <a:avLst>
              <a:gd name="adj1" fmla="val -57298"/>
              <a:gd name="adj2" fmla="val -274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err="1" smtClean="0">
                <a:solidFill>
                  <a:schemeClr val="tx1"/>
                </a:solidFill>
                <a:latin typeface="Chiller" pitchFamily="82" charset="0"/>
              </a:rPr>
              <a:t>Jaa</a:t>
            </a:r>
            <a:r>
              <a:rPr lang="hu-HU" sz="6000" b="1" dirty="0" smtClean="0">
                <a:solidFill>
                  <a:schemeClr val="tx1"/>
                </a:solidFill>
                <a:latin typeface="Chiller" pitchFamily="82" charset="0"/>
              </a:rPr>
              <a:t>, ez tök jó!</a:t>
            </a:r>
          </a:p>
        </p:txBody>
      </p:sp>
      <p:sp>
        <p:nvSpPr>
          <p:cNvPr id="4" name="Ellipszis feliratnak 3"/>
          <p:cNvSpPr/>
          <p:nvPr/>
        </p:nvSpPr>
        <p:spPr>
          <a:xfrm>
            <a:off x="2555776" y="2420888"/>
            <a:ext cx="4104456" cy="1872207"/>
          </a:xfrm>
          <a:prstGeom prst="wedgeEllipseCallout">
            <a:avLst>
              <a:gd name="adj1" fmla="val 33901"/>
              <a:gd name="adj2" fmla="val -84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Aha, igen!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Harry-Ron-and-Hermione-hermione-granger-20053383-500-394.jpg"/>
          <p:cNvPicPr>
            <a:picLocks noChangeAspect="1"/>
          </p:cNvPicPr>
          <p:nvPr/>
        </p:nvPicPr>
        <p:blipFill>
          <a:blip r:embed="rId3" cstate="print"/>
          <a:stretch>
            <a:fillRect/>
          </a:stretch>
        </p:blipFill>
        <p:spPr>
          <a:xfrm>
            <a:off x="179511" y="-32282"/>
            <a:ext cx="8744011" cy="6890281"/>
          </a:xfrm>
          <a:prstGeom prst="rect">
            <a:avLst/>
          </a:prstGeom>
        </p:spPr>
      </p:pic>
      <p:sp>
        <p:nvSpPr>
          <p:cNvPr id="4" name="Ellipszis feliratnak 3"/>
          <p:cNvSpPr/>
          <p:nvPr/>
        </p:nvSpPr>
        <p:spPr>
          <a:xfrm>
            <a:off x="251520" y="2996952"/>
            <a:ext cx="5472608" cy="2664296"/>
          </a:xfrm>
          <a:prstGeom prst="wedgeEllipseCallout">
            <a:avLst>
              <a:gd name="adj1" fmla="val 16317"/>
              <a:gd name="adj2" fmla="val -75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Ez a legjobb érzés a világon!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1zd0hu1.jpg"/>
          <p:cNvPicPr>
            <a:picLocks noChangeAspect="1"/>
          </p:cNvPicPr>
          <p:nvPr/>
        </p:nvPicPr>
        <p:blipFill>
          <a:blip r:embed="rId3" cstate="print"/>
          <a:stretch>
            <a:fillRect/>
          </a:stretch>
        </p:blipFill>
        <p:spPr>
          <a:xfrm>
            <a:off x="-1980728" y="-387424"/>
            <a:ext cx="11953328" cy="7948963"/>
          </a:xfrm>
          <a:prstGeom prst="rect">
            <a:avLst/>
          </a:prstGeom>
        </p:spPr>
      </p:pic>
      <p:sp>
        <p:nvSpPr>
          <p:cNvPr id="2" name="Téglalap 1"/>
          <p:cNvSpPr/>
          <p:nvPr/>
        </p:nvSpPr>
        <p:spPr>
          <a:xfrm>
            <a:off x="0" y="2333685"/>
            <a:ext cx="9144000" cy="4524315"/>
          </a:xfrm>
          <a:prstGeom prst="rect">
            <a:avLst/>
          </a:prstGeom>
        </p:spPr>
        <p:txBody>
          <a:bodyPr wrap="square">
            <a:spAutoFit/>
          </a:bodyPr>
          <a:lstStyle/>
          <a:p>
            <a:pPr algn="ctr"/>
            <a:r>
              <a:rPr lang="hu-HU" sz="9600" dirty="0" smtClean="0">
                <a:solidFill>
                  <a:schemeClr val="bg1"/>
                </a:solidFill>
                <a:latin typeface="Algerian" pitchFamily="82" charset="0"/>
              </a:rPr>
              <a:t>Amikor valaki szeret</a:t>
            </a:r>
            <a:endParaRPr lang="hu-HU" sz="9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A scared Harry potter.jpg"/>
          <p:cNvPicPr>
            <a:picLocks noChangeAspect="1"/>
          </p:cNvPicPr>
          <p:nvPr/>
        </p:nvPicPr>
        <p:blipFill>
          <a:blip r:embed="rId2" cstate="print"/>
          <a:stretch>
            <a:fillRect/>
          </a:stretch>
        </p:blipFill>
        <p:spPr>
          <a:xfrm>
            <a:off x="-324544" y="-7640"/>
            <a:ext cx="16274955" cy="6858000"/>
          </a:xfrm>
          <a:prstGeom prst="rect">
            <a:avLst/>
          </a:prstGeom>
        </p:spPr>
      </p:pic>
      <p:sp>
        <p:nvSpPr>
          <p:cNvPr id="3" name="Ellipszis feliratnak 2"/>
          <p:cNvSpPr/>
          <p:nvPr/>
        </p:nvSpPr>
        <p:spPr>
          <a:xfrm>
            <a:off x="179512" y="476672"/>
            <a:ext cx="4968552" cy="2376264"/>
          </a:xfrm>
          <a:prstGeom prst="wedgeEllipseCallout">
            <a:avLst>
              <a:gd name="adj1" fmla="val 78926"/>
              <a:gd name="adj2" fmla="val -30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Elfelejtettem!</a:t>
            </a:r>
            <a:endParaRPr lang="hu-HU" sz="60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globe.jpg"/>
          <p:cNvPicPr>
            <a:picLocks noChangeAspect="1"/>
          </p:cNvPicPr>
          <p:nvPr/>
        </p:nvPicPr>
        <p:blipFill>
          <a:blip r:embed="rId2" cstate="print"/>
          <a:stretch>
            <a:fillRect/>
          </a:stretch>
        </p:blipFill>
        <p:spPr>
          <a:xfrm>
            <a:off x="-1908720" y="-4851920"/>
            <a:ext cx="15097676" cy="11323257"/>
          </a:xfrm>
          <a:prstGeom prst="rect">
            <a:avLst/>
          </a:prstGeom>
        </p:spPr>
      </p:pic>
      <p:sp>
        <p:nvSpPr>
          <p:cNvPr id="4" name="Téglalap 3"/>
          <p:cNvSpPr/>
          <p:nvPr/>
        </p:nvSpPr>
        <p:spPr>
          <a:xfrm>
            <a:off x="0" y="2333685"/>
            <a:ext cx="9144000" cy="4524315"/>
          </a:xfrm>
          <a:prstGeom prst="rect">
            <a:avLst/>
          </a:prstGeom>
        </p:spPr>
        <p:txBody>
          <a:bodyPr wrap="square">
            <a:spAutoFit/>
          </a:bodyPr>
          <a:lstStyle/>
          <a:p>
            <a:pPr algn="ctr"/>
            <a:r>
              <a:rPr lang="hu-HU" sz="9600" dirty="0" smtClean="0">
                <a:solidFill>
                  <a:schemeClr val="bg1"/>
                </a:solidFill>
                <a:latin typeface="Algerian" pitchFamily="82" charset="0"/>
              </a:rPr>
              <a:t>Mindennél jobban a világon</a:t>
            </a:r>
            <a:endParaRPr lang="hu-HU" sz="96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548680"/>
            <a:ext cx="9144000" cy="5632311"/>
          </a:xfrm>
          <a:prstGeom prst="rect">
            <a:avLst/>
          </a:prstGeom>
        </p:spPr>
        <p:txBody>
          <a:bodyPr wrap="square">
            <a:spAutoFit/>
          </a:bodyPr>
          <a:lstStyle/>
          <a:p>
            <a:pPr algn="ctr"/>
            <a:r>
              <a:rPr lang="hu-HU" sz="7200" dirty="0" smtClean="0">
                <a:solidFill>
                  <a:schemeClr val="bg1"/>
                </a:solidFill>
                <a:latin typeface="Algerian" pitchFamily="82" charset="0"/>
              </a:rPr>
              <a:t>Isten így szeret minket most is.</a:t>
            </a:r>
          </a:p>
          <a:p>
            <a:pPr algn="ctr"/>
            <a:endParaRPr lang="hu-HU" sz="7200" dirty="0" smtClean="0">
              <a:solidFill>
                <a:schemeClr val="bg1"/>
              </a:solidFill>
            </a:endParaRPr>
          </a:p>
          <a:p>
            <a:pPr algn="ctr"/>
            <a:r>
              <a:rPr lang="hu-HU" sz="7200" dirty="0" smtClean="0">
                <a:solidFill>
                  <a:srgbClr val="FFCC66"/>
                </a:solidFill>
                <a:latin typeface="Algerian" pitchFamily="82" charset="0"/>
              </a:rPr>
              <a:t>mi is tudunk így szeretni.</a:t>
            </a:r>
            <a:endParaRPr lang="hu-HU" sz="7200" dirty="0" smtClean="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ettal_altar.jpg"/>
          <p:cNvPicPr>
            <a:picLocks noChangeAspect="1"/>
          </p:cNvPicPr>
          <p:nvPr/>
        </p:nvPicPr>
        <p:blipFill>
          <a:blip r:embed="rId2" cstate="print">
            <a:lum bright="9000"/>
          </a:blip>
          <a:stretch>
            <a:fillRect/>
          </a:stretch>
        </p:blipFill>
        <p:spPr>
          <a:xfrm>
            <a:off x="-914400" y="0"/>
            <a:ext cx="10972800" cy="6858000"/>
          </a:xfrm>
          <a:prstGeom prst="rect">
            <a:avLst/>
          </a:prstGeom>
        </p:spPr>
      </p:pic>
      <p:sp>
        <p:nvSpPr>
          <p:cNvPr id="2" name="Téglalap 1"/>
          <p:cNvSpPr/>
          <p:nvPr/>
        </p:nvSpPr>
        <p:spPr>
          <a:xfrm>
            <a:off x="0" y="0"/>
            <a:ext cx="9144000" cy="1569660"/>
          </a:xfrm>
          <a:prstGeom prst="rect">
            <a:avLst/>
          </a:prstGeom>
        </p:spPr>
        <p:txBody>
          <a:bodyPr wrap="square">
            <a:spAutoFit/>
          </a:bodyPr>
          <a:lstStyle/>
          <a:p>
            <a:pPr algn="ctr"/>
            <a:r>
              <a:rPr lang="hu-HU" sz="9600" dirty="0" smtClean="0">
                <a:solidFill>
                  <a:schemeClr val="bg1"/>
                </a:solidFill>
                <a:latin typeface="Algerian" pitchFamily="82" charset="0"/>
              </a:rPr>
              <a:t>Hogyan?</a:t>
            </a:r>
            <a:endParaRPr lang="hu-HU" sz="9600" dirty="0">
              <a:solidFill>
                <a:schemeClr val="bg1"/>
              </a:solidFill>
            </a:endParaRPr>
          </a:p>
        </p:txBody>
      </p:sp>
      <p:sp>
        <p:nvSpPr>
          <p:cNvPr id="3" name="Téglalap 2"/>
          <p:cNvSpPr/>
          <p:nvPr/>
        </p:nvSpPr>
        <p:spPr>
          <a:xfrm>
            <a:off x="0" y="1841242"/>
            <a:ext cx="9144000" cy="5016758"/>
          </a:xfrm>
          <a:prstGeom prst="rect">
            <a:avLst/>
          </a:prstGeom>
        </p:spPr>
        <p:txBody>
          <a:bodyPr wrap="square">
            <a:spAutoFit/>
          </a:bodyPr>
          <a:lstStyle/>
          <a:p>
            <a:pPr algn="ctr"/>
            <a:r>
              <a:rPr lang="hu-HU" sz="8000" dirty="0" smtClean="0">
                <a:solidFill>
                  <a:schemeClr val="bg1"/>
                </a:solidFill>
                <a:latin typeface="Algerian" pitchFamily="82" charset="0"/>
              </a:rPr>
              <a:t>Ez a</a:t>
            </a:r>
            <a:br>
              <a:rPr lang="hu-HU" sz="8000" dirty="0" smtClean="0">
                <a:solidFill>
                  <a:schemeClr val="bg1"/>
                </a:solidFill>
                <a:latin typeface="Algerian" pitchFamily="82" charset="0"/>
              </a:rPr>
            </a:br>
            <a:r>
              <a:rPr lang="hu-HU" sz="8000" dirty="0" smtClean="0">
                <a:solidFill>
                  <a:schemeClr val="bg1"/>
                </a:solidFill>
                <a:latin typeface="Algerian" pitchFamily="82" charset="0"/>
              </a:rPr>
              <a:t/>
            </a:r>
            <a:br>
              <a:rPr lang="hu-HU" sz="8000" dirty="0" smtClean="0">
                <a:solidFill>
                  <a:schemeClr val="bg1"/>
                </a:solidFill>
                <a:latin typeface="Algerian" pitchFamily="82" charset="0"/>
              </a:rPr>
            </a:br>
            <a:r>
              <a:rPr lang="hu-HU" sz="8000" dirty="0" smtClean="0">
                <a:solidFill>
                  <a:schemeClr val="bg1"/>
                </a:solidFill>
                <a:latin typeface="Algerian" pitchFamily="82" charset="0"/>
              </a:rPr>
              <a:t>Szentmise</a:t>
            </a:r>
            <a:br>
              <a:rPr lang="hu-HU" sz="8000" dirty="0" smtClean="0">
                <a:solidFill>
                  <a:schemeClr val="bg1"/>
                </a:solidFill>
                <a:latin typeface="Algerian" pitchFamily="82" charset="0"/>
              </a:rPr>
            </a:br>
            <a:r>
              <a:rPr lang="hu-HU" sz="8000" dirty="0" smtClean="0">
                <a:solidFill>
                  <a:schemeClr val="bg1"/>
                </a:solidFill>
                <a:latin typeface="Algerian" pitchFamily="82" charset="0"/>
              </a:rPr>
              <a:t>titka</a:t>
            </a:r>
            <a:endParaRPr lang="hu-HU" sz="8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938992"/>
          </a:xfrm>
          <a:prstGeom prst="rect">
            <a:avLst/>
          </a:prstGeom>
        </p:spPr>
        <p:txBody>
          <a:bodyPr wrap="square">
            <a:spAutoFit/>
          </a:bodyPr>
          <a:lstStyle/>
          <a:p>
            <a:pPr algn="ctr"/>
            <a:r>
              <a:rPr lang="hu-HU" sz="6000" dirty="0" smtClean="0">
                <a:solidFill>
                  <a:schemeClr val="bg1"/>
                </a:solidFill>
                <a:latin typeface="Algerian" pitchFamily="82" charset="0"/>
              </a:rPr>
              <a:t>A mise olyan, mint az élet:</a:t>
            </a:r>
          </a:p>
        </p:txBody>
      </p:sp>
      <p:sp>
        <p:nvSpPr>
          <p:cNvPr id="3" name="Téglalap 2"/>
          <p:cNvSpPr/>
          <p:nvPr/>
        </p:nvSpPr>
        <p:spPr>
          <a:xfrm>
            <a:off x="0" y="1772816"/>
            <a:ext cx="9144000" cy="5016758"/>
          </a:xfrm>
          <a:prstGeom prst="rect">
            <a:avLst/>
          </a:prstGeom>
        </p:spPr>
        <p:txBody>
          <a:bodyPr wrap="square">
            <a:spAutoFit/>
          </a:bodyPr>
          <a:lstStyle/>
          <a:p>
            <a:pPr algn="ctr"/>
            <a:r>
              <a:rPr lang="hu-HU" sz="4000" dirty="0" smtClean="0">
                <a:solidFill>
                  <a:srgbClr val="FFC000"/>
                </a:solidFill>
                <a:latin typeface="Algerian" pitchFamily="82" charset="0"/>
              </a:rPr>
              <a:t>Mise</a:t>
            </a:r>
            <a:r>
              <a:rPr lang="hu-HU" sz="4000" dirty="0" smtClean="0">
                <a:solidFill>
                  <a:schemeClr val="bg1"/>
                </a:solidFill>
                <a:latin typeface="Algerian" pitchFamily="82" charset="0"/>
              </a:rPr>
              <a:t>=ember a pap, Jézus az áldozat</a:t>
            </a:r>
          </a:p>
          <a:p>
            <a:pPr algn="ctr"/>
            <a:r>
              <a:rPr lang="hu-HU" sz="4000" dirty="0" smtClean="0">
                <a:solidFill>
                  <a:schemeClr val="tx2">
                    <a:lumMod val="40000"/>
                    <a:lumOff val="60000"/>
                  </a:schemeClr>
                </a:solidFill>
                <a:latin typeface="Algerian" pitchFamily="82" charset="0"/>
              </a:rPr>
              <a:t>Élet</a:t>
            </a:r>
            <a:r>
              <a:rPr lang="hu-HU" sz="4000" dirty="0" smtClean="0">
                <a:solidFill>
                  <a:schemeClr val="bg1"/>
                </a:solidFill>
                <a:latin typeface="Algerian" pitchFamily="82" charset="0"/>
              </a:rPr>
              <a:t>=Jézus a pap, ember az áldozat:</a:t>
            </a:r>
          </a:p>
          <a:p>
            <a:pPr algn="ctr"/>
            <a:r>
              <a:rPr lang="hu-HU" sz="4000" dirty="0" smtClean="0">
                <a:solidFill>
                  <a:schemeClr val="bg1"/>
                </a:solidFill>
                <a:latin typeface="Algerian" pitchFamily="82" charset="0"/>
              </a:rPr>
              <a:t>Megtörök, mint a kenyér a misén. Az Ő akaratában viszont jó megtörni: </a:t>
            </a:r>
            <a:r>
              <a:rPr lang="hu-HU" sz="4000" dirty="0" smtClean="0">
                <a:solidFill>
                  <a:srgbClr val="92D050"/>
                </a:solidFill>
                <a:latin typeface="Algerian" pitchFamily="82" charset="0"/>
              </a:rPr>
              <a:t>soha nem érzett boldogság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2554545"/>
          </a:xfrm>
          <a:prstGeom prst="rect">
            <a:avLst/>
          </a:prstGeom>
        </p:spPr>
        <p:txBody>
          <a:bodyPr wrap="square">
            <a:spAutoFit/>
          </a:bodyPr>
          <a:lstStyle/>
          <a:p>
            <a:pPr algn="ctr"/>
            <a:r>
              <a:rPr lang="hu-HU" sz="8000" dirty="0" smtClean="0">
                <a:solidFill>
                  <a:schemeClr val="bg1"/>
                </a:solidFill>
                <a:latin typeface="Algerian" pitchFamily="82" charset="0"/>
              </a:rPr>
              <a:t>A Szentmise négy pontja:</a:t>
            </a:r>
          </a:p>
        </p:txBody>
      </p:sp>
      <p:sp>
        <p:nvSpPr>
          <p:cNvPr id="3" name="Téglalap 2"/>
          <p:cNvSpPr/>
          <p:nvPr/>
        </p:nvSpPr>
        <p:spPr>
          <a:xfrm>
            <a:off x="251520" y="2564904"/>
            <a:ext cx="9360024" cy="2862322"/>
          </a:xfrm>
          <a:prstGeom prst="rect">
            <a:avLst/>
          </a:prstGeom>
        </p:spPr>
        <p:txBody>
          <a:bodyPr wrap="square">
            <a:spAutoFit/>
          </a:bodyPr>
          <a:lstStyle/>
          <a:p>
            <a:pPr>
              <a:buFontTx/>
              <a:buChar char="-"/>
            </a:pPr>
            <a:r>
              <a:rPr lang="hu-HU" sz="3600" dirty="0" smtClean="0">
                <a:solidFill>
                  <a:schemeClr val="bg1"/>
                </a:solidFill>
                <a:latin typeface="Algerian" pitchFamily="82" charset="0"/>
              </a:rPr>
              <a:t> Meghallgatom</a:t>
            </a:r>
          </a:p>
          <a:p>
            <a:pPr>
              <a:buFontTx/>
              <a:buChar char="-"/>
            </a:pPr>
            <a:r>
              <a:rPr lang="hu-HU" sz="3600" dirty="0" smtClean="0">
                <a:solidFill>
                  <a:schemeClr val="bg1"/>
                </a:solidFill>
                <a:latin typeface="Algerian" pitchFamily="82" charset="0"/>
              </a:rPr>
              <a:t> döntök, szeretném-e</a:t>
            </a:r>
          </a:p>
          <a:p>
            <a:pPr>
              <a:buFontTx/>
              <a:buChar char="-"/>
            </a:pPr>
            <a:r>
              <a:rPr lang="hu-HU" sz="3600" dirty="0" smtClean="0">
                <a:solidFill>
                  <a:schemeClr val="bg1"/>
                </a:solidFill>
                <a:latin typeface="Algerian" pitchFamily="82" charset="0"/>
              </a:rPr>
              <a:t> közösen áldozatokat hozunk érte</a:t>
            </a:r>
          </a:p>
          <a:p>
            <a:pPr>
              <a:buFontTx/>
              <a:buChar char="-"/>
            </a:pPr>
            <a:r>
              <a:rPr lang="hu-HU" sz="3600" dirty="0" smtClean="0">
                <a:solidFill>
                  <a:schemeClr val="bg1"/>
                </a:solidFill>
                <a:latin typeface="Algerian" pitchFamily="82" charset="0"/>
              </a:rPr>
              <a:t> közösen átváltozunk</a:t>
            </a:r>
            <a:br>
              <a:rPr lang="hu-HU" sz="3600" dirty="0" smtClean="0">
                <a:solidFill>
                  <a:schemeClr val="bg1"/>
                </a:solidFill>
                <a:latin typeface="Algerian" pitchFamily="82" charset="0"/>
              </a:rPr>
            </a:br>
            <a:r>
              <a:rPr lang="hu-HU" sz="3600" dirty="0" smtClean="0">
                <a:solidFill>
                  <a:schemeClr val="bg1"/>
                </a:solidFill>
                <a:latin typeface="Algerian" pitchFamily="82" charset="0"/>
              </a:rPr>
              <a:t>(több, mint szerelem)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08720"/>
            <a:ext cx="9144000" cy="5016758"/>
          </a:xfrm>
          <a:prstGeom prst="rect">
            <a:avLst/>
          </a:prstGeom>
        </p:spPr>
        <p:txBody>
          <a:bodyPr wrap="square">
            <a:spAutoFit/>
          </a:bodyPr>
          <a:lstStyle/>
          <a:p>
            <a:pPr algn="ctr"/>
            <a:r>
              <a:rPr lang="hu-HU" sz="8000" dirty="0" smtClean="0">
                <a:solidFill>
                  <a:schemeClr val="bg1"/>
                </a:solidFill>
                <a:latin typeface="Algerian" pitchFamily="82" charset="0"/>
              </a:rPr>
              <a:t>A mi témánk a </a:t>
            </a:r>
            <a:r>
              <a:rPr lang="hu-HU" sz="8000" dirty="0" smtClean="0">
                <a:solidFill>
                  <a:srgbClr val="FFC000"/>
                </a:solidFill>
                <a:latin typeface="Algerian" pitchFamily="82" charset="0"/>
              </a:rPr>
              <a:t>„meghallgatom” </a:t>
            </a:r>
            <a:r>
              <a:rPr lang="hu-HU" sz="8000" dirty="0" smtClean="0">
                <a:solidFill>
                  <a:schemeClr val="bg1"/>
                </a:solidFill>
                <a:latin typeface="Algerian" pitchFamily="82" charset="0"/>
              </a:rPr>
              <a:t>alias</a:t>
            </a:r>
            <a:br>
              <a:rPr lang="hu-HU" sz="8000" dirty="0" smtClean="0">
                <a:solidFill>
                  <a:schemeClr val="bg1"/>
                </a:solidFill>
                <a:latin typeface="Algerian" pitchFamily="82" charset="0"/>
              </a:rPr>
            </a:br>
            <a:r>
              <a:rPr lang="hu-HU" sz="8000" dirty="0" smtClean="0">
                <a:solidFill>
                  <a:srgbClr val="FF6600"/>
                </a:solidFill>
                <a:latin typeface="Algerian" pitchFamily="82" charset="0"/>
              </a:rPr>
              <a:t>„KUSS!”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4927312_std.jpg"/>
          <p:cNvPicPr>
            <a:picLocks noChangeAspect="1"/>
          </p:cNvPicPr>
          <p:nvPr/>
        </p:nvPicPr>
        <p:blipFill>
          <a:blip r:embed="rId2" cstate="print"/>
          <a:stretch>
            <a:fillRect/>
          </a:stretch>
        </p:blipFill>
        <p:spPr>
          <a:xfrm>
            <a:off x="0" y="0"/>
            <a:ext cx="9144000" cy="6858000"/>
          </a:xfrm>
          <a:prstGeom prst="rect">
            <a:avLst/>
          </a:prstGeom>
        </p:spPr>
      </p:pic>
      <p:sp>
        <p:nvSpPr>
          <p:cNvPr id="3" name="Ellipszis feliratnak 2"/>
          <p:cNvSpPr/>
          <p:nvPr/>
        </p:nvSpPr>
        <p:spPr>
          <a:xfrm>
            <a:off x="4860032" y="1196752"/>
            <a:ext cx="4032448" cy="3096344"/>
          </a:xfrm>
          <a:prstGeom prst="wedgeEllipseCallout">
            <a:avLst>
              <a:gd name="adj1" fmla="val -57298"/>
              <a:gd name="adj2" fmla="val -274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Még csak most kezdődik?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Domi.gif"/>
          <p:cNvPicPr>
            <a:picLocks noChangeAspect="1"/>
          </p:cNvPicPr>
          <p:nvPr/>
        </p:nvPicPr>
        <p:blipFill>
          <a:blip r:embed="rId2" cstate="print"/>
          <a:stretch>
            <a:fillRect/>
          </a:stretch>
        </p:blipFill>
        <p:spPr>
          <a:xfrm>
            <a:off x="4187957" y="1196752"/>
            <a:ext cx="4956043" cy="3717032"/>
          </a:xfrm>
          <a:prstGeom prst="rect">
            <a:avLst/>
          </a:prstGeom>
        </p:spPr>
      </p:pic>
      <p:sp>
        <p:nvSpPr>
          <p:cNvPr id="2" name="Ellipszis feliratnak 1"/>
          <p:cNvSpPr/>
          <p:nvPr/>
        </p:nvSpPr>
        <p:spPr>
          <a:xfrm>
            <a:off x="467544" y="476672"/>
            <a:ext cx="4032448" cy="3096344"/>
          </a:xfrm>
          <a:prstGeom prst="wedgeEllipseCallout">
            <a:avLst>
              <a:gd name="adj1" fmla="val 66844"/>
              <a:gd name="adj2" fmla="val 496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Nyugi Ron, már nincs sok hátra!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323439"/>
          </a:xfrm>
          <a:prstGeom prst="rect">
            <a:avLst/>
          </a:prstGeom>
        </p:spPr>
        <p:txBody>
          <a:bodyPr wrap="square">
            <a:spAutoFit/>
          </a:bodyPr>
          <a:lstStyle/>
          <a:p>
            <a:pPr algn="ctr"/>
            <a:r>
              <a:rPr lang="hu-HU" sz="8000" dirty="0" smtClean="0">
                <a:solidFill>
                  <a:schemeClr val="bg1"/>
                </a:solidFill>
                <a:latin typeface="Algerian" pitchFamily="82" charset="0"/>
              </a:rPr>
              <a:t>Bemenet:</a:t>
            </a:r>
          </a:p>
        </p:txBody>
      </p:sp>
      <p:sp>
        <p:nvSpPr>
          <p:cNvPr id="3" name="Téglalap 2"/>
          <p:cNvSpPr/>
          <p:nvPr/>
        </p:nvSpPr>
        <p:spPr>
          <a:xfrm>
            <a:off x="0" y="1700808"/>
            <a:ext cx="9144000" cy="3416320"/>
          </a:xfrm>
          <a:prstGeom prst="rect">
            <a:avLst/>
          </a:prstGeom>
        </p:spPr>
        <p:txBody>
          <a:bodyPr wrap="square">
            <a:spAutoFit/>
          </a:bodyPr>
          <a:lstStyle/>
          <a:p>
            <a:pPr>
              <a:buFontTx/>
              <a:buChar char="-"/>
            </a:pPr>
            <a:r>
              <a:rPr lang="hu-HU" sz="5400" dirty="0" smtClean="0">
                <a:solidFill>
                  <a:schemeClr val="bg1"/>
                </a:solidFill>
                <a:latin typeface="Algerian" pitchFamily="82" charset="0"/>
              </a:rPr>
              <a:t> </a:t>
            </a:r>
            <a:r>
              <a:rPr lang="hu-HU" sz="5400" dirty="0" smtClean="0">
                <a:solidFill>
                  <a:srgbClr val="FFFF00"/>
                </a:solidFill>
                <a:latin typeface="Algerian" pitchFamily="82" charset="0"/>
              </a:rPr>
              <a:t>templom</a:t>
            </a:r>
          </a:p>
          <a:p>
            <a:pPr>
              <a:buFontTx/>
              <a:buChar char="-"/>
            </a:pPr>
            <a:r>
              <a:rPr lang="hu-HU" sz="5400" dirty="0" smtClean="0">
                <a:solidFill>
                  <a:schemeClr val="bg1"/>
                </a:solidFill>
                <a:latin typeface="Algerian" pitchFamily="82" charset="0"/>
              </a:rPr>
              <a:t> Térdhajtás</a:t>
            </a:r>
          </a:p>
          <a:p>
            <a:pPr>
              <a:buFontTx/>
              <a:buChar char="-"/>
            </a:pPr>
            <a:r>
              <a:rPr lang="hu-HU" sz="5400" dirty="0" smtClean="0">
                <a:solidFill>
                  <a:schemeClr val="bg1"/>
                </a:solidFill>
                <a:latin typeface="Algerian" pitchFamily="82" charset="0"/>
              </a:rPr>
              <a:t> </a:t>
            </a:r>
            <a:r>
              <a:rPr lang="hu-HU" sz="5400" dirty="0" smtClean="0">
                <a:solidFill>
                  <a:schemeClr val="tx2">
                    <a:lumMod val="40000"/>
                    <a:lumOff val="60000"/>
                  </a:schemeClr>
                </a:solidFill>
                <a:latin typeface="Algerian" pitchFamily="82" charset="0"/>
              </a:rPr>
              <a:t>szentelt víz</a:t>
            </a:r>
          </a:p>
          <a:p>
            <a:pPr>
              <a:buFontTx/>
              <a:buChar char="-"/>
            </a:pPr>
            <a:r>
              <a:rPr lang="hu-HU" sz="5400" dirty="0" smtClean="0">
                <a:solidFill>
                  <a:schemeClr val="bg1"/>
                </a:solidFill>
                <a:latin typeface="Algerian" pitchFamily="82" charset="0"/>
              </a:rPr>
              <a:t> </a:t>
            </a:r>
            <a:r>
              <a:rPr lang="hu-HU" sz="5400" dirty="0" smtClean="0">
                <a:solidFill>
                  <a:schemeClr val="bg2">
                    <a:lumMod val="75000"/>
                  </a:schemeClr>
                </a:solidFill>
                <a:latin typeface="Algerian" pitchFamily="82" charset="0"/>
              </a:rPr>
              <a:t>beszélgetek vele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opera-audiences.jpg"/>
          <p:cNvPicPr>
            <a:picLocks noChangeAspect="1"/>
          </p:cNvPicPr>
          <p:nvPr/>
        </p:nvPicPr>
        <p:blipFill>
          <a:blip r:embed="rId3" cstate="print"/>
          <a:stretch>
            <a:fillRect/>
          </a:stretch>
        </p:blipFill>
        <p:spPr>
          <a:xfrm>
            <a:off x="-2003608" y="1772816"/>
            <a:ext cx="7539423" cy="5085184"/>
          </a:xfrm>
          <a:prstGeom prst="rect">
            <a:avLst/>
          </a:prstGeom>
        </p:spPr>
      </p:pic>
      <p:sp>
        <p:nvSpPr>
          <p:cNvPr id="2" name="Téglalap 1"/>
          <p:cNvSpPr/>
          <p:nvPr/>
        </p:nvSpPr>
        <p:spPr>
          <a:xfrm>
            <a:off x="0" y="0"/>
            <a:ext cx="9144000" cy="1323439"/>
          </a:xfrm>
          <a:prstGeom prst="rect">
            <a:avLst/>
          </a:prstGeom>
        </p:spPr>
        <p:txBody>
          <a:bodyPr wrap="square">
            <a:spAutoFit/>
          </a:bodyPr>
          <a:lstStyle/>
          <a:p>
            <a:pPr algn="ctr"/>
            <a:r>
              <a:rPr lang="hu-HU" sz="8000" dirty="0" smtClean="0">
                <a:solidFill>
                  <a:schemeClr val="bg1"/>
                </a:solidFill>
                <a:latin typeface="Algerian" pitchFamily="82" charset="0"/>
              </a:rPr>
              <a:t>Ének = </a:t>
            </a:r>
            <a:r>
              <a:rPr lang="hu-HU" sz="8000" dirty="0" smtClean="0">
                <a:solidFill>
                  <a:srgbClr val="FFCD3F"/>
                </a:solidFill>
                <a:latin typeface="Algerian" pitchFamily="82" charset="0"/>
              </a:rPr>
              <a:t>2x ima:</a:t>
            </a:r>
          </a:p>
        </p:txBody>
      </p:sp>
      <p:sp>
        <p:nvSpPr>
          <p:cNvPr id="3" name="Téglalap 2"/>
          <p:cNvSpPr/>
          <p:nvPr/>
        </p:nvSpPr>
        <p:spPr>
          <a:xfrm>
            <a:off x="0" y="1412776"/>
            <a:ext cx="9144000" cy="2585323"/>
          </a:xfrm>
          <a:prstGeom prst="rect">
            <a:avLst/>
          </a:prstGeom>
        </p:spPr>
        <p:txBody>
          <a:bodyPr wrap="square">
            <a:spAutoFit/>
          </a:bodyPr>
          <a:lstStyle/>
          <a:p>
            <a:pPr algn="ctr"/>
            <a:r>
              <a:rPr lang="hu-HU" sz="5400" dirty="0" smtClean="0">
                <a:solidFill>
                  <a:schemeClr val="bg1"/>
                </a:solidFill>
                <a:latin typeface="Algerian" pitchFamily="82" charset="0"/>
              </a:rPr>
              <a:t>ha nem éneklek olyan, mintha nem is örülnék neki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armony-Philosopher.jpg"/>
          <p:cNvPicPr>
            <a:picLocks noChangeAspect="1"/>
          </p:cNvPicPr>
          <p:nvPr/>
        </p:nvPicPr>
        <p:blipFill>
          <a:blip r:embed="rId2" cstate="print"/>
          <a:stretch>
            <a:fillRect/>
          </a:stretch>
        </p:blipFill>
        <p:spPr>
          <a:xfrm>
            <a:off x="-3060848" y="-963488"/>
            <a:ext cx="16129792" cy="9073008"/>
          </a:xfrm>
          <a:prstGeom prst="rect">
            <a:avLst/>
          </a:prstGeom>
        </p:spPr>
      </p:pic>
      <p:sp>
        <p:nvSpPr>
          <p:cNvPr id="3" name="Ellipszis feliratnak 2"/>
          <p:cNvSpPr/>
          <p:nvPr/>
        </p:nvSpPr>
        <p:spPr>
          <a:xfrm>
            <a:off x="3779912" y="3284984"/>
            <a:ext cx="5976664" cy="3573016"/>
          </a:xfrm>
          <a:prstGeom prst="wedgeEllipseCallout">
            <a:avLst>
              <a:gd name="adj1" fmla="val -69952"/>
              <a:gd name="adj2" fmla="val -8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600" b="1" dirty="0" smtClean="0">
                <a:solidFill>
                  <a:schemeClr val="tx1"/>
                </a:solidFill>
                <a:latin typeface="Chiller" pitchFamily="82" charset="0"/>
              </a:rPr>
              <a:t>Nem tudtátok?</a:t>
            </a:r>
          </a:p>
          <a:p>
            <a:pPr algn="ctr"/>
            <a:r>
              <a:rPr lang="hu-HU" sz="6600" b="1" dirty="0" smtClean="0">
                <a:solidFill>
                  <a:schemeClr val="tx1"/>
                </a:solidFill>
                <a:latin typeface="Chiller" pitchFamily="82" charset="0"/>
              </a:rPr>
              <a:t>A Szentmise!</a:t>
            </a:r>
            <a:endParaRPr lang="hu-HU" sz="6600" b="1" dirty="0">
              <a:solidFill>
                <a:schemeClr val="tx1"/>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2012-09-17_111556.jpg"/>
          <p:cNvPicPr>
            <a:picLocks noChangeAspect="1"/>
          </p:cNvPicPr>
          <p:nvPr/>
        </p:nvPicPr>
        <p:blipFill>
          <a:blip r:embed="rId3" cstate="print"/>
          <a:stretch>
            <a:fillRect/>
          </a:stretch>
        </p:blipFill>
        <p:spPr>
          <a:xfrm>
            <a:off x="0" y="0"/>
            <a:ext cx="10312782" cy="6858000"/>
          </a:xfrm>
          <a:prstGeom prst="rect">
            <a:avLst/>
          </a:prstGeom>
        </p:spPr>
      </p:pic>
      <p:sp>
        <p:nvSpPr>
          <p:cNvPr id="2" name="Téglalap 1"/>
          <p:cNvSpPr/>
          <p:nvPr/>
        </p:nvSpPr>
        <p:spPr>
          <a:xfrm>
            <a:off x="0" y="332656"/>
            <a:ext cx="9144000" cy="5139869"/>
          </a:xfrm>
          <a:prstGeom prst="rect">
            <a:avLst/>
          </a:prstGeom>
        </p:spPr>
        <p:txBody>
          <a:bodyPr wrap="square">
            <a:spAutoFit/>
          </a:bodyPr>
          <a:lstStyle/>
          <a:p>
            <a:pPr algn="ctr"/>
            <a:r>
              <a:rPr lang="hu-HU" sz="8800" dirty="0" smtClean="0">
                <a:latin typeface="Algerian" pitchFamily="82" charset="0"/>
              </a:rPr>
              <a:t>Oltárcsók</a:t>
            </a:r>
          </a:p>
          <a:p>
            <a:pPr algn="ctr"/>
            <a:r>
              <a:rPr lang="hu-HU" sz="4800" dirty="0" smtClean="0">
                <a:latin typeface="Algerian" pitchFamily="82" charset="0"/>
              </a:rPr>
              <a:t>Egység a</a:t>
            </a:r>
          </a:p>
          <a:p>
            <a:pPr algn="ctr"/>
            <a:r>
              <a:rPr lang="hu-HU" sz="4800" dirty="0" smtClean="0">
                <a:latin typeface="Algerian" pitchFamily="82" charset="0"/>
              </a:rPr>
              <a:t>Szentekkel</a:t>
            </a:r>
          </a:p>
          <a:p>
            <a:pPr algn="ctr"/>
            <a:endParaRPr lang="hu-HU" sz="4800" dirty="0" smtClean="0">
              <a:latin typeface="Algerian" pitchFamily="82" charset="0"/>
            </a:endParaRPr>
          </a:p>
          <a:p>
            <a:pPr algn="ctr"/>
            <a:endParaRPr lang="hu-HU" sz="4800" dirty="0" smtClean="0">
              <a:latin typeface="Algerian" pitchFamily="82" charset="0"/>
            </a:endParaRPr>
          </a:p>
          <a:p>
            <a:pPr algn="ctr"/>
            <a:r>
              <a:rPr lang="hu-HU" sz="4800" dirty="0" smtClean="0">
                <a:latin typeface="Algerian" pitchFamily="82" charset="0"/>
              </a:rPr>
              <a:t>„</a:t>
            </a:r>
            <a:r>
              <a:rPr lang="hu-HU" sz="4800" dirty="0" err="1" smtClean="0">
                <a:latin typeface="Algerian" pitchFamily="82" charset="0"/>
              </a:rPr>
              <a:t>Gottesdienst</a:t>
            </a:r>
            <a:r>
              <a:rPr lang="hu-HU" sz="4800" dirty="0" smtClean="0">
                <a:latin typeface="Algerian" pitchFamily="82"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916832"/>
            <a:ext cx="9144000" cy="1323439"/>
          </a:xfrm>
          <a:prstGeom prst="rect">
            <a:avLst/>
          </a:prstGeom>
        </p:spPr>
        <p:txBody>
          <a:bodyPr wrap="square">
            <a:spAutoFit/>
          </a:bodyPr>
          <a:lstStyle/>
          <a:p>
            <a:pPr algn="ctr"/>
            <a:r>
              <a:rPr lang="hu-HU" sz="8000" dirty="0" smtClean="0">
                <a:solidFill>
                  <a:schemeClr val="bg1"/>
                </a:solidFill>
                <a:latin typeface="Algerian" pitchFamily="82" charset="0"/>
              </a:rPr>
              <a:t>Keresztvetés:</a:t>
            </a:r>
          </a:p>
        </p:txBody>
      </p:sp>
      <p:sp>
        <p:nvSpPr>
          <p:cNvPr id="3" name="Téglalap 2"/>
          <p:cNvSpPr/>
          <p:nvPr/>
        </p:nvSpPr>
        <p:spPr>
          <a:xfrm>
            <a:off x="0" y="3329608"/>
            <a:ext cx="9144000" cy="923330"/>
          </a:xfrm>
          <a:prstGeom prst="rect">
            <a:avLst/>
          </a:prstGeom>
        </p:spPr>
        <p:txBody>
          <a:bodyPr wrap="square">
            <a:spAutoFit/>
          </a:bodyPr>
          <a:lstStyle/>
          <a:p>
            <a:pPr algn="ctr"/>
            <a:r>
              <a:rPr lang="hu-HU" sz="5400" dirty="0" smtClean="0">
                <a:solidFill>
                  <a:schemeClr val="tx2">
                    <a:lumMod val="20000"/>
                    <a:lumOff val="80000"/>
                  </a:schemeClr>
                </a:solidFill>
                <a:latin typeface="Algerian" pitchFamily="82" charset="0"/>
              </a:rPr>
              <a:t>Istenéi vagyunk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548680"/>
            <a:ext cx="9144000" cy="1200329"/>
          </a:xfrm>
          <a:prstGeom prst="rect">
            <a:avLst/>
          </a:prstGeom>
        </p:spPr>
        <p:txBody>
          <a:bodyPr wrap="square">
            <a:spAutoFit/>
          </a:bodyPr>
          <a:lstStyle/>
          <a:p>
            <a:pPr algn="ctr"/>
            <a:r>
              <a:rPr lang="hu-HU" sz="7200" dirty="0" err="1" smtClean="0">
                <a:solidFill>
                  <a:schemeClr val="bg1"/>
                </a:solidFill>
                <a:latin typeface="Algerian" pitchFamily="82" charset="0"/>
              </a:rPr>
              <a:t>Dominus</a:t>
            </a:r>
            <a:r>
              <a:rPr lang="hu-HU" sz="7200" dirty="0" smtClean="0">
                <a:solidFill>
                  <a:schemeClr val="bg1"/>
                </a:solidFill>
                <a:latin typeface="Algerian" pitchFamily="82" charset="0"/>
              </a:rPr>
              <a:t> </a:t>
            </a:r>
            <a:r>
              <a:rPr lang="hu-HU" sz="7200" dirty="0" err="1" smtClean="0">
                <a:solidFill>
                  <a:schemeClr val="bg1"/>
                </a:solidFill>
                <a:latin typeface="Algerian" pitchFamily="82" charset="0"/>
              </a:rPr>
              <a:t>vobiscum</a:t>
            </a:r>
            <a:r>
              <a:rPr lang="hu-HU" sz="7200" dirty="0" smtClean="0">
                <a:solidFill>
                  <a:schemeClr val="bg1"/>
                </a:solidFill>
                <a:latin typeface="Algerian" pitchFamily="82" charset="0"/>
              </a:rPr>
              <a:t>:</a:t>
            </a:r>
          </a:p>
        </p:txBody>
      </p:sp>
      <p:sp>
        <p:nvSpPr>
          <p:cNvPr id="3" name="Téglalap 2"/>
          <p:cNvSpPr/>
          <p:nvPr/>
        </p:nvSpPr>
        <p:spPr>
          <a:xfrm>
            <a:off x="0" y="2132856"/>
            <a:ext cx="9144000" cy="4247317"/>
          </a:xfrm>
          <a:prstGeom prst="rect">
            <a:avLst/>
          </a:prstGeom>
        </p:spPr>
        <p:txBody>
          <a:bodyPr wrap="square">
            <a:spAutoFit/>
          </a:bodyPr>
          <a:lstStyle/>
          <a:p>
            <a:pPr algn="ctr"/>
            <a:r>
              <a:rPr lang="hu-HU" sz="5400" dirty="0" smtClean="0">
                <a:solidFill>
                  <a:schemeClr val="bg1"/>
                </a:solidFill>
                <a:latin typeface="Algerian" pitchFamily="82" charset="0"/>
              </a:rPr>
              <a:t>„Az úr van veletek”</a:t>
            </a:r>
          </a:p>
          <a:p>
            <a:pPr algn="ctr"/>
            <a:r>
              <a:rPr lang="hu-HU" sz="5400" dirty="0" smtClean="0">
                <a:solidFill>
                  <a:schemeClr val="bg1">
                    <a:lumMod val="75000"/>
                  </a:schemeClr>
                </a:solidFill>
                <a:latin typeface="Algerian" pitchFamily="82" charset="0"/>
              </a:rPr>
              <a:t>Örül nekem jézus</a:t>
            </a:r>
          </a:p>
          <a:p>
            <a:pPr algn="ctr"/>
            <a:endParaRPr lang="hu-HU" sz="5400" dirty="0" smtClean="0">
              <a:solidFill>
                <a:schemeClr val="bg1"/>
              </a:solidFill>
              <a:latin typeface="Algerian" pitchFamily="82" charset="0"/>
            </a:endParaRPr>
          </a:p>
          <a:p>
            <a:pPr algn="ctr"/>
            <a:r>
              <a:rPr lang="hu-HU" sz="5400" dirty="0" smtClean="0">
                <a:solidFill>
                  <a:schemeClr val="bg1"/>
                </a:solidFill>
                <a:latin typeface="Algerian" pitchFamily="82" charset="0"/>
              </a:rPr>
              <a:t>„és a te lelkeddel”</a:t>
            </a:r>
          </a:p>
          <a:p>
            <a:pPr algn="ctr"/>
            <a:r>
              <a:rPr lang="hu-HU" sz="5400" dirty="0" smtClean="0">
                <a:solidFill>
                  <a:schemeClr val="bg1">
                    <a:lumMod val="75000"/>
                  </a:schemeClr>
                </a:solidFill>
                <a:latin typeface="Algerian" pitchFamily="82" charset="0"/>
              </a:rPr>
              <a:t>Papi hivatása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1323439"/>
          </a:xfrm>
          <a:prstGeom prst="rect">
            <a:avLst/>
          </a:prstGeom>
        </p:spPr>
        <p:txBody>
          <a:bodyPr wrap="square">
            <a:spAutoFit/>
          </a:bodyPr>
          <a:lstStyle/>
          <a:p>
            <a:pPr algn="ctr"/>
            <a:r>
              <a:rPr lang="hu-HU" sz="8000" dirty="0" smtClean="0">
                <a:solidFill>
                  <a:schemeClr val="bg1"/>
                </a:solidFill>
                <a:latin typeface="Algerian" pitchFamily="82" charset="0"/>
              </a:rPr>
              <a:t>Bűnbánat:</a:t>
            </a:r>
          </a:p>
        </p:txBody>
      </p:sp>
      <p:sp>
        <p:nvSpPr>
          <p:cNvPr id="3" name="Téglalap 2"/>
          <p:cNvSpPr/>
          <p:nvPr/>
        </p:nvSpPr>
        <p:spPr>
          <a:xfrm>
            <a:off x="0" y="2393504"/>
            <a:ext cx="9144000" cy="3416320"/>
          </a:xfrm>
          <a:prstGeom prst="rect">
            <a:avLst/>
          </a:prstGeom>
        </p:spPr>
        <p:txBody>
          <a:bodyPr wrap="square">
            <a:spAutoFit/>
          </a:bodyPr>
          <a:lstStyle/>
          <a:p>
            <a:pPr algn="ctr"/>
            <a:r>
              <a:rPr lang="hu-HU" sz="5400" dirty="0" smtClean="0">
                <a:solidFill>
                  <a:schemeClr val="tx2">
                    <a:lumMod val="20000"/>
                    <a:lumOff val="80000"/>
                  </a:schemeClr>
                </a:solidFill>
                <a:latin typeface="Algerian" pitchFamily="82" charset="0"/>
              </a:rPr>
              <a:t>Készen állsz arra, </a:t>
            </a:r>
            <a:r>
              <a:rPr lang="hu-HU" sz="5400" dirty="0" smtClean="0">
                <a:solidFill>
                  <a:schemeClr val="bg1"/>
                </a:solidFill>
                <a:latin typeface="Algerian" pitchFamily="82" charset="0"/>
              </a:rPr>
              <a:t>hogy találkozz a végtelen isten </a:t>
            </a:r>
            <a:r>
              <a:rPr lang="hu-HU" sz="5400" dirty="0" smtClean="0">
                <a:solidFill>
                  <a:srgbClr val="FF6600"/>
                </a:solidFill>
                <a:latin typeface="Algerian" pitchFamily="82" charset="0"/>
              </a:rPr>
              <a:t>szeretetével?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A scared Harry potter.jpg"/>
          <p:cNvPicPr>
            <a:picLocks noChangeAspect="1"/>
          </p:cNvPicPr>
          <p:nvPr/>
        </p:nvPicPr>
        <p:blipFill>
          <a:blip r:embed="rId2" cstate="print"/>
          <a:stretch>
            <a:fillRect/>
          </a:stretch>
        </p:blipFill>
        <p:spPr>
          <a:xfrm>
            <a:off x="-324544" y="-7640"/>
            <a:ext cx="16274955" cy="6858000"/>
          </a:xfrm>
          <a:prstGeom prst="rect">
            <a:avLst/>
          </a:prstGeom>
        </p:spPr>
      </p:pic>
      <p:sp>
        <p:nvSpPr>
          <p:cNvPr id="3" name="Ellipszis feliratnak 2"/>
          <p:cNvSpPr/>
          <p:nvPr/>
        </p:nvSpPr>
        <p:spPr>
          <a:xfrm>
            <a:off x="179512" y="476672"/>
            <a:ext cx="4968552" cy="2376264"/>
          </a:xfrm>
          <a:prstGeom prst="wedgeEllipseCallout">
            <a:avLst>
              <a:gd name="adj1" fmla="val 78926"/>
              <a:gd name="adj2" fmla="val -30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Mitől fogok készen állni?</a:t>
            </a:r>
            <a:endParaRPr lang="hu-HU" sz="6000" b="1" dirty="0">
              <a:solidFill>
                <a:schemeClr val="tx1"/>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92696"/>
            <a:ext cx="9144000" cy="5078313"/>
          </a:xfrm>
          <a:prstGeom prst="rect">
            <a:avLst/>
          </a:prstGeom>
        </p:spPr>
        <p:txBody>
          <a:bodyPr wrap="square">
            <a:spAutoFit/>
          </a:bodyPr>
          <a:lstStyle/>
          <a:p>
            <a:pPr algn="ctr"/>
            <a:r>
              <a:rPr lang="hu-HU" sz="5400" dirty="0" smtClean="0">
                <a:solidFill>
                  <a:srgbClr val="FFCC66"/>
                </a:solidFill>
                <a:latin typeface="Algerian" pitchFamily="82" charset="0"/>
              </a:rPr>
              <a:t>Isten tökéletes </a:t>
            </a:r>
            <a:r>
              <a:rPr lang="hu-HU" sz="5400" dirty="0" smtClean="0">
                <a:solidFill>
                  <a:schemeClr val="bg1"/>
                </a:solidFill>
                <a:latin typeface="Algerian" pitchFamily="82" charset="0"/>
              </a:rPr>
              <a:t>= tiszta, azaz bűntelen.</a:t>
            </a:r>
          </a:p>
          <a:p>
            <a:pPr algn="ctr"/>
            <a:endParaRPr lang="hu-HU" sz="5400" dirty="0" smtClean="0">
              <a:solidFill>
                <a:schemeClr val="bg1"/>
              </a:solidFill>
              <a:latin typeface="Algerian" pitchFamily="82" charset="0"/>
            </a:endParaRPr>
          </a:p>
          <a:p>
            <a:pPr algn="ctr"/>
            <a:r>
              <a:rPr lang="hu-HU" sz="5400" dirty="0" smtClean="0">
                <a:solidFill>
                  <a:schemeClr val="bg1"/>
                </a:solidFill>
                <a:latin typeface="Algerian" pitchFamily="82" charset="0"/>
              </a:rPr>
              <a:t>Akkor fogok készen állni, ha én is a </a:t>
            </a:r>
            <a:r>
              <a:rPr lang="hu-HU" sz="5400" dirty="0" smtClean="0">
                <a:solidFill>
                  <a:srgbClr val="FFCC66"/>
                </a:solidFill>
                <a:latin typeface="Algerian" pitchFamily="82" charset="0"/>
              </a:rPr>
              <a:t>bűntelenségre</a:t>
            </a:r>
            <a:r>
              <a:rPr lang="hu-HU" sz="5400" dirty="0" smtClean="0">
                <a:solidFill>
                  <a:schemeClr val="bg1"/>
                </a:solidFill>
                <a:latin typeface="Algerian" pitchFamily="82" charset="0"/>
              </a:rPr>
              <a:t> </a:t>
            </a:r>
            <a:r>
              <a:rPr lang="hu-HU" sz="5400" dirty="0" smtClean="0">
                <a:solidFill>
                  <a:srgbClr val="FFCC66"/>
                </a:solidFill>
                <a:latin typeface="Algerian" pitchFamily="82" charset="0"/>
              </a:rPr>
              <a:t>vágyok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iszáradt.jpg"/>
          <p:cNvPicPr>
            <a:picLocks noChangeAspect="1"/>
          </p:cNvPicPr>
          <p:nvPr/>
        </p:nvPicPr>
        <p:blipFill>
          <a:blip r:embed="rId3" cstate="print"/>
          <a:stretch>
            <a:fillRect/>
          </a:stretch>
        </p:blipFill>
        <p:spPr>
          <a:xfrm>
            <a:off x="0" y="-258822"/>
            <a:ext cx="9144000" cy="7315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darth-vader.jpg"/>
          <p:cNvPicPr>
            <a:picLocks noChangeAspect="1"/>
          </p:cNvPicPr>
          <p:nvPr/>
        </p:nvPicPr>
        <p:blipFill>
          <a:blip r:embed="rId3" cstate="print"/>
          <a:stretch>
            <a:fillRect/>
          </a:stretch>
        </p:blipFill>
        <p:spPr>
          <a:xfrm>
            <a:off x="0" y="1556792"/>
            <a:ext cx="9144000" cy="6858000"/>
          </a:xfrm>
          <a:prstGeom prst="rect">
            <a:avLst/>
          </a:prstGeom>
        </p:spPr>
      </p:pic>
      <p:sp>
        <p:nvSpPr>
          <p:cNvPr id="2" name="Téglalap 1"/>
          <p:cNvSpPr/>
          <p:nvPr/>
        </p:nvSpPr>
        <p:spPr>
          <a:xfrm>
            <a:off x="0" y="0"/>
            <a:ext cx="9144000" cy="2585323"/>
          </a:xfrm>
          <a:prstGeom prst="rect">
            <a:avLst/>
          </a:prstGeom>
        </p:spPr>
        <p:txBody>
          <a:bodyPr wrap="square">
            <a:spAutoFit/>
          </a:bodyPr>
          <a:lstStyle/>
          <a:p>
            <a:pPr algn="ctr"/>
            <a:r>
              <a:rPr lang="hu-HU" sz="5400" dirty="0" smtClean="0">
                <a:solidFill>
                  <a:schemeClr val="bg1"/>
                </a:solidFill>
                <a:latin typeface="Algerian" pitchFamily="82" charset="0"/>
              </a:rPr>
              <a:t>A legtöbb bűn lényege, hogy másnak akarunk látszani…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836712"/>
            <a:ext cx="9144000" cy="5078313"/>
          </a:xfrm>
          <a:prstGeom prst="rect">
            <a:avLst/>
          </a:prstGeom>
        </p:spPr>
        <p:txBody>
          <a:bodyPr wrap="square">
            <a:spAutoFit/>
          </a:bodyPr>
          <a:lstStyle/>
          <a:p>
            <a:pPr algn="ctr"/>
            <a:r>
              <a:rPr lang="hu-HU" sz="5400" dirty="0" smtClean="0">
                <a:solidFill>
                  <a:schemeClr val="bg1"/>
                </a:solidFill>
                <a:latin typeface="Algerian" pitchFamily="82" charset="0"/>
              </a:rPr>
              <a:t>Azt akarjuk, hogy elfogadjanak minket:</a:t>
            </a:r>
          </a:p>
          <a:p>
            <a:pPr algn="ctr"/>
            <a:endParaRPr lang="hu-HU" sz="5400" dirty="0" smtClean="0">
              <a:solidFill>
                <a:schemeClr val="bg1"/>
              </a:solidFill>
              <a:latin typeface="Algerian" pitchFamily="82" charset="0"/>
            </a:endParaRPr>
          </a:p>
          <a:p>
            <a:pPr algn="ctr"/>
            <a:r>
              <a:rPr lang="hu-HU" sz="5400" dirty="0" smtClean="0">
                <a:solidFill>
                  <a:schemeClr val="bg1">
                    <a:lumMod val="75000"/>
                  </a:schemeClr>
                </a:solidFill>
                <a:latin typeface="Algerian" pitchFamily="82" charset="0"/>
              </a:rPr>
              <a:t>Álarcok, </a:t>
            </a:r>
            <a:r>
              <a:rPr lang="hu-HU" sz="5400" dirty="0" smtClean="0">
                <a:solidFill>
                  <a:srgbClr val="FFC000"/>
                </a:solidFill>
                <a:latin typeface="Algerian" pitchFamily="82" charset="0"/>
              </a:rPr>
              <a:t>illúziók</a:t>
            </a:r>
          </a:p>
          <a:p>
            <a:pPr algn="ctr"/>
            <a:r>
              <a:rPr lang="hu-HU" sz="5400" dirty="0" smtClean="0">
                <a:solidFill>
                  <a:schemeClr val="bg1"/>
                </a:solidFill>
                <a:latin typeface="Algerian" pitchFamily="82" charset="0"/>
              </a:rPr>
              <a:t>Nem merjük felvállalni magunkat.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uperman-hd-wallpaper-and-desktop-background.jpg"/>
          <p:cNvPicPr>
            <a:picLocks noChangeAspect="1"/>
          </p:cNvPicPr>
          <p:nvPr/>
        </p:nvPicPr>
        <p:blipFill>
          <a:blip r:embed="rId3" cstate="print"/>
          <a:stretch>
            <a:fillRect/>
          </a:stretch>
        </p:blipFill>
        <p:spPr>
          <a:xfrm>
            <a:off x="0" y="1143000"/>
            <a:ext cx="9144000" cy="5715000"/>
          </a:xfrm>
          <a:prstGeom prst="rect">
            <a:avLst/>
          </a:prstGeom>
        </p:spPr>
      </p:pic>
      <p:sp>
        <p:nvSpPr>
          <p:cNvPr id="3" name="Téglalap 2"/>
          <p:cNvSpPr/>
          <p:nvPr/>
        </p:nvSpPr>
        <p:spPr>
          <a:xfrm>
            <a:off x="0" y="0"/>
            <a:ext cx="9144000" cy="830997"/>
          </a:xfrm>
          <a:prstGeom prst="rect">
            <a:avLst/>
          </a:prstGeom>
        </p:spPr>
        <p:txBody>
          <a:bodyPr wrap="square">
            <a:spAutoFit/>
          </a:bodyPr>
          <a:lstStyle/>
          <a:p>
            <a:pPr algn="ctr"/>
            <a:r>
              <a:rPr lang="hu-HU" sz="4800" dirty="0" smtClean="0">
                <a:solidFill>
                  <a:schemeClr val="bg1"/>
                </a:solidFill>
                <a:latin typeface="Algerian" pitchFamily="82" charset="0"/>
              </a:rPr>
              <a:t>Te döntesz:</a:t>
            </a:r>
          </a:p>
        </p:txBody>
      </p:sp>
      <p:sp>
        <p:nvSpPr>
          <p:cNvPr id="4" name="Téglalap 3"/>
          <p:cNvSpPr/>
          <p:nvPr/>
        </p:nvSpPr>
        <p:spPr>
          <a:xfrm>
            <a:off x="0" y="1700808"/>
            <a:ext cx="3995936" cy="5262979"/>
          </a:xfrm>
          <a:prstGeom prst="rect">
            <a:avLst/>
          </a:prstGeom>
        </p:spPr>
        <p:txBody>
          <a:bodyPr wrap="square">
            <a:spAutoFit/>
          </a:bodyPr>
          <a:lstStyle/>
          <a:p>
            <a:pPr algn="ctr"/>
            <a:r>
              <a:rPr lang="hu-HU" sz="4800" dirty="0" smtClean="0">
                <a:solidFill>
                  <a:schemeClr val="bg1"/>
                </a:solidFill>
                <a:latin typeface="Algerian" pitchFamily="82" charset="0"/>
              </a:rPr>
              <a:t>Te akarsz hőst játszani, és vállalod, hogy elbuksz</a:t>
            </a:r>
          </a:p>
        </p:txBody>
      </p:sp>
      <p:sp>
        <p:nvSpPr>
          <p:cNvPr id="5" name="Téglalap 4"/>
          <p:cNvSpPr/>
          <p:nvPr/>
        </p:nvSpPr>
        <p:spPr>
          <a:xfrm>
            <a:off x="5148064" y="1700808"/>
            <a:ext cx="3995936" cy="5262979"/>
          </a:xfrm>
          <a:prstGeom prst="rect">
            <a:avLst/>
          </a:prstGeom>
        </p:spPr>
        <p:txBody>
          <a:bodyPr wrap="square">
            <a:spAutoFit/>
          </a:bodyPr>
          <a:lstStyle/>
          <a:p>
            <a:pPr algn="ctr"/>
            <a:r>
              <a:rPr lang="hu-HU" sz="4800" dirty="0" smtClean="0">
                <a:solidFill>
                  <a:schemeClr val="bg1"/>
                </a:solidFill>
                <a:latin typeface="Algerian" pitchFamily="82" charset="0"/>
              </a:rPr>
              <a:t>Vagy jézus a szuperhős, te pedig az, akit bármikor megment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10.jpg"/>
          <p:cNvPicPr>
            <a:picLocks noChangeAspect="1"/>
          </p:cNvPicPr>
          <p:nvPr/>
        </p:nvPicPr>
        <p:blipFill>
          <a:blip r:embed="rId3" cstate="print"/>
          <a:stretch>
            <a:fillRect/>
          </a:stretch>
        </p:blipFill>
        <p:spPr>
          <a:xfrm>
            <a:off x="-2772816" y="0"/>
            <a:ext cx="12728866"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830997"/>
          </a:xfrm>
          <a:prstGeom prst="rect">
            <a:avLst/>
          </a:prstGeom>
        </p:spPr>
        <p:txBody>
          <a:bodyPr wrap="square">
            <a:spAutoFit/>
          </a:bodyPr>
          <a:lstStyle/>
          <a:p>
            <a:pPr algn="ctr"/>
            <a:r>
              <a:rPr lang="hu-HU" sz="4800" dirty="0" smtClean="0">
                <a:solidFill>
                  <a:schemeClr val="bg1"/>
                </a:solidFill>
                <a:latin typeface="Algerian" pitchFamily="82" charset="0"/>
              </a:rPr>
              <a:t>Jézus a misében megbocsát.</a:t>
            </a:r>
          </a:p>
        </p:txBody>
      </p:sp>
      <p:sp>
        <p:nvSpPr>
          <p:cNvPr id="3" name="Téglalap 2"/>
          <p:cNvSpPr/>
          <p:nvPr/>
        </p:nvSpPr>
        <p:spPr>
          <a:xfrm>
            <a:off x="0" y="980728"/>
            <a:ext cx="9144000" cy="830997"/>
          </a:xfrm>
          <a:prstGeom prst="rect">
            <a:avLst/>
          </a:prstGeom>
        </p:spPr>
        <p:txBody>
          <a:bodyPr wrap="square">
            <a:spAutoFit/>
          </a:bodyPr>
          <a:lstStyle/>
          <a:p>
            <a:pPr algn="ctr"/>
            <a:r>
              <a:rPr lang="hu-HU" sz="4800" dirty="0" smtClean="0">
                <a:solidFill>
                  <a:schemeClr val="bg1"/>
                </a:solidFill>
                <a:latin typeface="Algerian" pitchFamily="82" charset="0"/>
              </a:rPr>
              <a:t>Akkor </a:t>
            </a:r>
            <a:r>
              <a:rPr lang="hu-HU" sz="4800" dirty="0" smtClean="0">
                <a:solidFill>
                  <a:srgbClr val="FFC000"/>
                </a:solidFill>
                <a:latin typeface="Algerian" pitchFamily="82" charset="0"/>
              </a:rPr>
              <a:t>miért kell gyónni?</a:t>
            </a:r>
          </a:p>
        </p:txBody>
      </p:sp>
      <p:sp>
        <p:nvSpPr>
          <p:cNvPr id="4" name="Téglalap 3"/>
          <p:cNvSpPr/>
          <p:nvPr/>
        </p:nvSpPr>
        <p:spPr>
          <a:xfrm>
            <a:off x="0" y="2132856"/>
            <a:ext cx="9144000" cy="4154984"/>
          </a:xfrm>
          <a:prstGeom prst="rect">
            <a:avLst/>
          </a:prstGeom>
        </p:spPr>
        <p:txBody>
          <a:bodyPr wrap="square">
            <a:spAutoFit/>
          </a:bodyPr>
          <a:lstStyle/>
          <a:p>
            <a:pPr algn="ctr"/>
            <a:r>
              <a:rPr lang="hu-HU" sz="4400" dirty="0" smtClean="0">
                <a:solidFill>
                  <a:schemeClr val="bg1"/>
                </a:solidFill>
                <a:latin typeface="Algerian" pitchFamily="82" charset="0"/>
              </a:rPr>
              <a:t>Aki nagy galádságot tesz, annak </a:t>
            </a:r>
            <a:r>
              <a:rPr lang="hu-HU" sz="4400" dirty="0" smtClean="0">
                <a:solidFill>
                  <a:schemeClr val="tx2">
                    <a:lumMod val="40000"/>
                    <a:lumOff val="60000"/>
                  </a:schemeClr>
                </a:solidFill>
                <a:latin typeface="Algerian" pitchFamily="82" charset="0"/>
              </a:rPr>
              <a:t>oda kell menni, </a:t>
            </a:r>
            <a:r>
              <a:rPr lang="hu-HU" sz="4400" dirty="0" smtClean="0">
                <a:solidFill>
                  <a:schemeClr val="bg1"/>
                </a:solidFill>
                <a:latin typeface="Algerian" pitchFamily="82" charset="0"/>
              </a:rPr>
              <a:t>és bocsánatot kell kérni. </a:t>
            </a:r>
            <a:r>
              <a:rPr lang="hu-HU" sz="4400" dirty="0" smtClean="0">
                <a:solidFill>
                  <a:srgbClr val="92D050"/>
                </a:solidFill>
                <a:latin typeface="Algerian" pitchFamily="82" charset="0"/>
              </a:rPr>
              <a:t>Ki kell mondani, </a:t>
            </a:r>
            <a:r>
              <a:rPr lang="hu-HU" sz="4400" dirty="0" smtClean="0">
                <a:solidFill>
                  <a:schemeClr val="bg1"/>
                </a:solidFill>
                <a:latin typeface="Algerian" pitchFamily="82" charset="0"/>
              </a:rPr>
              <a:t>hogy ne maradjon egyikükben sem tüske. </a:t>
            </a:r>
            <a:r>
              <a:rPr lang="hu-HU" sz="4400" dirty="0" smtClean="0">
                <a:solidFill>
                  <a:srgbClr val="FFC000"/>
                </a:solidFill>
                <a:latin typeface="Algerian" pitchFamily="82" charset="0"/>
              </a:rPr>
              <a:t>Így gyógyít.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negrofolyoamazonas_321358_51648.jpg"/>
          <p:cNvPicPr>
            <a:picLocks noChangeAspect="1"/>
          </p:cNvPicPr>
          <p:nvPr/>
        </p:nvPicPr>
        <p:blipFill>
          <a:blip r:embed="rId3" cstate="print"/>
          <a:stretch>
            <a:fillRect/>
          </a:stretch>
        </p:blipFill>
        <p:spPr>
          <a:xfrm>
            <a:off x="0" y="0"/>
            <a:ext cx="9468544" cy="710140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124744"/>
            <a:ext cx="9144000" cy="4524315"/>
          </a:xfrm>
          <a:prstGeom prst="rect">
            <a:avLst/>
          </a:prstGeom>
        </p:spPr>
        <p:txBody>
          <a:bodyPr wrap="square">
            <a:spAutoFit/>
          </a:bodyPr>
          <a:lstStyle/>
          <a:p>
            <a:pPr algn="ctr"/>
            <a:r>
              <a:rPr lang="hu-HU" sz="4800" dirty="0" smtClean="0">
                <a:solidFill>
                  <a:schemeClr val="bg1"/>
                </a:solidFill>
                <a:latin typeface="Algerian" pitchFamily="82" charset="0"/>
              </a:rPr>
              <a:t>Az, hogy haragszol valakire, igazából azt jelenti, hogy az ő tettei </a:t>
            </a:r>
            <a:r>
              <a:rPr lang="hu-HU" sz="4800" dirty="0" smtClean="0">
                <a:solidFill>
                  <a:srgbClr val="FFC000"/>
                </a:solidFill>
                <a:latin typeface="Algerian" pitchFamily="82" charset="0"/>
              </a:rPr>
              <a:t>manipuláltak téged.</a:t>
            </a:r>
          </a:p>
          <a:p>
            <a:pPr algn="ctr"/>
            <a:endParaRPr lang="hu-HU" sz="4800" dirty="0" smtClean="0">
              <a:solidFill>
                <a:schemeClr val="bg1"/>
              </a:solidFill>
              <a:latin typeface="Algerian" pitchFamily="82" charset="0"/>
            </a:endParaRPr>
          </a:p>
          <a:p>
            <a:pPr algn="ctr"/>
            <a:r>
              <a:rPr lang="hu-HU" sz="4800" dirty="0" smtClean="0">
                <a:solidFill>
                  <a:srgbClr val="00B0F0"/>
                </a:solidFill>
                <a:latin typeface="Algerian" pitchFamily="82" charset="0"/>
              </a:rPr>
              <a:t>Ezt akarod?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ezfogas.jpg"/>
          <p:cNvPicPr>
            <a:picLocks noChangeAspect="1"/>
          </p:cNvPicPr>
          <p:nvPr/>
        </p:nvPicPr>
        <p:blipFill>
          <a:blip r:embed="rId3" cstate="print"/>
          <a:stretch>
            <a:fillRect/>
          </a:stretch>
        </p:blipFill>
        <p:spPr>
          <a:xfrm>
            <a:off x="2411760" y="1988840"/>
            <a:ext cx="4381500" cy="3105150"/>
          </a:xfrm>
          <a:prstGeom prst="rect">
            <a:avLst/>
          </a:prstGeom>
        </p:spPr>
      </p:pic>
      <p:sp>
        <p:nvSpPr>
          <p:cNvPr id="3" name="Téglalap 2"/>
          <p:cNvSpPr/>
          <p:nvPr/>
        </p:nvSpPr>
        <p:spPr>
          <a:xfrm>
            <a:off x="0" y="0"/>
            <a:ext cx="9144000" cy="1938992"/>
          </a:xfrm>
          <a:prstGeom prst="rect">
            <a:avLst/>
          </a:prstGeom>
        </p:spPr>
        <p:txBody>
          <a:bodyPr wrap="square">
            <a:spAutoFit/>
          </a:bodyPr>
          <a:lstStyle/>
          <a:p>
            <a:pPr algn="ctr"/>
            <a:r>
              <a:rPr lang="hu-HU" sz="6000" dirty="0" smtClean="0">
                <a:solidFill>
                  <a:srgbClr val="FFFF00"/>
                </a:solidFill>
                <a:latin typeface="Algerian" pitchFamily="82" charset="0"/>
              </a:rPr>
              <a:t>A megbocsátás </a:t>
            </a:r>
            <a:r>
              <a:rPr lang="hu-HU" sz="6000" dirty="0" smtClean="0">
                <a:solidFill>
                  <a:schemeClr val="bg1"/>
                </a:solidFill>
                <a:latin typeface="Algerian" pitchFamily="82" charset="0"/>
              </a:rPr>
              <a:t>nem érzés</a:t>
            </a:r>
          </a:p>
        </p:txBody>
      </p:sp>
      <p:sp>
        <p:nvSpPr>
          <p:cNvPr id="4" name="Téglalap 3"/>
          <p:cNvSpPr/>
          <p:nvPr/>
        </p:nvSpPr>
        <p:spPr>
          <a:xfrm>
            <a:off x="0" y="5229200"/>
            <a:ext cx="9144000" cy="1446550"/>
          </a:xfrm>
          <a:prstGeom prst="rect">
            <a:avLst/>
          </a:prstGeom>
        </p:spPr>
        <p:txBody>
          <a:bodyPr wrap="square">
            <a:spAutoFit/>
          </a:bodyPr>
          <a:lstStyle/>
          <a:p>
            <a:pPr algn="ctr"/>
            <a:r>
              <a:rPr lang="hu-HU" sz="8800" dirty="0" smtClean="0">
                <a:solidFill>
                  <a:schemeClr val="bg1"/>
                </a:solidFill>
                <a:latin typeface="Algerian" pitchFamily="82" charset="0"/>
              </a:rPr>
              <a:t>Hanem </a:t>
            </a:r>
            <a:r>
              <a:rPr lang="hu-HU" sz="8800" dirty="0" smtClean="0">
                <a:solidFill>
                  <a:srgbClr val="FF6600"/>
                </a:solidFill>
                <a:latin typeface="Algerian" pitchFamily="82" charset="0"/>
              </a:rPr>
              <a:t>döntés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arry-Potter-reading-list.jpg"/>
          <p:cNvPicPr>
            <a:picLocks noChangeAspect="1"/>
          </p:cNvPicPr>
          <p:nvPr/>
        </p:nvPicPr>
        <p:blipFill>
          <a:blip r:embed="rId2" cstate="print"/>
          <a:stretch>
            <a:fillRect/>
          </a:stretch>
        </p:blipFill>
        <p:spPr>
          <a:xfrm>
            <a:off x="0" y="1930399"/>
            <a:ext cx="9144000" cy="4927601"/>
          </a:xfrm>
          <a:prstGeom prst="rect">
            <a:avLst/>
          </a:prstGeom>
        </p:spPr>
      </p:pic>
      <p:sp>
        <p:nvSpPr>
          <p:cNvPr id="3" name="Ellipszis feliratnak 2"/>
          <p:cNvSpPr/>
          <p:nvPr/>
        </p:nvSpPr>
        <p:spPr>
          <a:xfrm>
            <a:off x="2987824" y="-243408"/>
            <a:ext cx="3240360" cy="3096344"/>
          </a:xfrm>
          <a:prstGeom prst="wedgeEllipseCallout">
            <a:avLst>
              <a:gd name="adj1" fmla="val -34297"/>
              <a:gd name="adj2" fmla="val 72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Mi újság, Ron? Jó a sztori?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6555641"/>
          </a:xfrm>
          <a:prstGeom prst="rect">
            <a:avLst/>
          </a:prstGeom>
        </p:spPr>
        <p:txBody>
          <a:bodyPr wrap="square">
            <a:spAutoFit/>
          </a:bodyPr>
          <a:lstStyle/>
          <a:p>
            <a:pPr algn="ctr"/>
            <a:r>
              <a:rPr lang="hu-HU" sz="6000" dirty="0" smtClean="0">
                <a:solidFill>
                  <a:schemeClr val="bg1"/>
                </a:solidFill>
                <a:latin typeface="Algerian" pitchFamily="82" charset="0"/>
              </a:rPr>
              <a:t>Uram irgalmazz!</a:t>
            </a:r>
          </a:p>
          <a:p>
            <a:pPr algn="ctr"/>
            <a:endParaRPr lang="hu-HU" sz="6000" dirty="0" smtClean="0">
              <a:solidFill>
                <a:schemeClr val="bg1"/>
              </a:solidFill>
              <a:latin typeface="Algerian" pitchFamily="82" charset="0"/>
            </a:endParaRPr>
          </a:p>
          <a:p>
            <a:pPr algn="ctr"/>
            <a:r>
              <a:rPr lang="hu-HU" sz="6000" dirty="0" err="1" smtClean="0">
                <a:solidFill>
                  <a:schemeClr val="bg1"/>
                </a:solidFill>
                <a:latin typeface="Algerian" pitchFamily="82" charset="0"/>
              </a:rPr>
              <a:t>Kyrie</a:t>
            </a:r>
            <a:r>
              <a:rPr lang="hu-HU" sz="6000" dirty="0" smtClean="0">
                <a:solidFill>
                  <a:schemeClr val="bg1"/>
                </a:solidFill>
                <a:latin typeface="Algerian" pitchFamily="82" charset="0"/>
              </a:rPr>
              <a:t> </a:t>
            </a:r>
            <a:r>
              <a:rPr lang="hu-HU" sz="6000" dirty="0" err="1" smtClean="0">
                <a:solidFill>
                  <a:schemeClr val="bg1"/>
                </a:solidFill>
                <a:latin typeface="Algerian" pitchFamily="82" charset="0"/>
              </a:rPr>
              <a:t>eleison</a:t>
            </a:r>
            <a:r>
              <a:rPr lang="hu-HU" sz="6000" dirty="0" smtClean="0">
                <a:solidFill>
                  <a:schemeClr val="bg1"/>
                </a:solidFill>
                <a:latin typeface="Algerian" pitchFamily="82" charset="0"/>
              </a:rPr>
              <a:t> = </a:t>
            </a:r>
            <a:r>
              <a:rPr lang="hu-HU" sz="6000" dirty="0" smtClean="0">
                <a:solidFill>
                  <a:srgbClr val="FF6600"/>
                </a:solidFill>
                <a:latin typeface="Algerian" pitchFamily="82" charset="0"/>
              </a:rPr>
              <a:t>hurrá,  Üdv néked!</a:t>
            </a:r>
          </a:p>
          <a:p>
            <a:pPr algn="ctr"/>
            <a:endParaRPr lang="hu-HU" sz="6000" dirty="0" smtClean="0">
              <a:solidFill>
                <a:schemeClr val="bg1"/>
              </a:solidFill>
              <a:latin typeface="Algerian" pitchFamily="82" charset="0"/>
            </a:endParaRPr>
          </a:p>
          <a:p>
            <a:pPr algn="ctr"/>
            <a:r>
              <a:rPr lang="hu-HU" sz="6000" dirty="0" smtClean="0">
                <a:solidFill>
                  <a:schemeClr val="bg1"/>
                </a:solidFill>
                <a:latin typeface="Algerian" pitchFamily="82" charset="0"/>
              </a:rPr>
              <a:t>Néked, aki legyőzte a halált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938992"/>
          </a:xfrm>
          <a:prstGeom prst="rect">
            <a:avLst/>
          </a:prstGeom>
        </p:spPr>
        <p:txBody>
          <a:bodyPr wrap="square">
            <a:spAutoFit/>
          </a:bodyPr>
          <a:lstStyle/>
          <a:p>
            <a:pPr algn="ctr"/>
            <a:r>
              <a:rPr lang="hu-HU" sz="6000" dirty="0" smtClean="0">
                <a:solidFill>
                  <a:schemeClr val="bg1"/>
                </a:solidFill>
                <a:latin typeface="Algerian" pitchFamily="82" charset="0"/>
              </a:rPr>
              <a:t>Azért tette, mert szeret!</a:t>
            </a:r>
          </a:p>
        </p:txBody>
      </p:sp>
      <p:sp>
        <p:nvSpPr>
          <p:cNvPr id="4" name="Téglalap 3"/>
          <p:cNvSpPr/>
          <p:nvPr/>
        </p:nvSpPr>
        <p:spPr>
          <a:xfrm>
            <a:off x="0" y="2420888"/>
            <a:ext cx="9144000" cy="3785652"/>
          </a:xfrm>
          <a:prstGeom prst="rect">
            <a:avLst/>
          </a:prstGeom>
        </p:spPr>
        <p:txBody>
          <a:bodyPr wrap="square">
            <a:spAutoFit/>
          </a:bodyPr>
          <a:lstStyle/>
          <a:p>
            <a:pPr algn="ctr"/>
            <a:r>
              <a:rPr lang="hu-HU" sz="6000" dirty="0" smtClean="0">
                <a:solidFill>
                  <a:srgbClr val="FFFF00"/>
                </a:solidFill>
                <a:latin typeface="Algerian" pitchFamily="82" charset="0"/>
              </a:rPr>
              <a:t>A valóság fáj.</a:t>
            </a:r>
          </a:p>
          <a:p>
            <a:pPr algn="ctr"/>
            <a:r>
              <a:rPr lang="hu-HU" sz="6000" dirty="0" smtClean="0">
                <a:solidFill>
                  <a:schemeClr val="bg1"/>
                </a:solidFill>
                <a:latin typeface="Algerian" pitchFamily="82" charset="0"/>
              </a:rPr>
              <a:t>csak az tud megváltoztatni, amitől szenvedünk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76672"/>
            <a:ext cx="9144000" cy="5509200"/>
          </a:xfrm>
          <a:prstGeom prst="rect">
            <a:avLst/>
          </a:prstGeom>
        </p:spPr>
        <p:txBody>
          <a:bodyPr wrap="square">
            <a:spAutoFit/>
          </a:bodyPr>
          <a:lstStyle/>
          <a:p>
            <a:pPr algn="ctr"/>
            <a:r>
              <a:rPr lang="hu-HU" sz="4400" dirty="0" smtClean="0">
                <a:solidFill>
                  <a:schemeClr val="bg1"/>
                </a:solidFill>
                <a:latin typeface="Algerian" pitchFamily="82" charset="0"/>
              </a:rPr>
              <a:t>Ha valaki nem változik, akkor mindig gyerek marad.</a:t>
            </a:r>
          </a:p>
          <a:p>
            <a:pPr algn="ctr"/>
            <a:endParaRPr lang="hu-HU" sz="4400" dirty="0" smtClean="0">
              <a:solidFill>
                <a:schemeClr val="bg1"/>
              </a:solidFill>
              <a:latin typeface="Algerian" pitchFamily="82" charset="0"/>
            </a:endParaRPr>
          </a:p>
          <a:p>
            <a:pPr algn="ctr"/>
            <a:r>
              <a:rPr lang="hu-HU" sz="4400" dirty="0" smtClean="0">
                <a:solidFill>
                  <a:srgbClr val="FF9933"/>
                </a:solidFill>
                <a:latin typeface="Algerian" pitchFamily="82" charset="0"/>
              </a:rPr>
              <a:t>A változás tehát jó.</a:t>
            </a:r>
          </a:p>
          <a:p>
            <a:pPr algn="ctr"/>
            <a:endParaRPr lang="hu-HU" sz="4400" dirty="0" smtClean="0">
              <a:solidFill>
                <a:schemeClr val="bg1"/>
              </a:solidFill>
              <a:latin typeface="Algerian" pitchFamily="82" charset="0"/>
            </a:endParaRPr>
          </a:p>
          <a:p>
            <a:pPr algn="ctr"/>
            <a:r>
              <a:rPr lang="hu-HU" sz="4400" dirty="0" smtClean="0">
                <a:solidFill>
                  <a:schemeClr val="bg1"/>
                </a:solidFill>
                <a:latin typeface="Algerian" pitchFamily="82" charset="0"/>
              </a:rPr>
              <a:t>Csak az a kérdés, kire hallgatsz, mikor itt az ideje a változásnak.</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elmentek-e.JPG"/>
          <p:cNvPicPr>
            <a:picLocks noChangeAspect="1"/>
          </p:cNvPicPr>
          <p:nvPr/>
        </p:nvPicPr>
        <p:blipFill>
          <a:blip r:embed="rId2" cstate="print"/>
          <a:stretch>
            <a:fillRect/>
          </a:stretch>
        </p:blipFill>
        <p:spPr>
          <a:xfrm>
            <a:off x="-2772816" y="0"/>
            <a:ext cx="12801686" cy="8541568"/>
          </a:xfrm>
          <a:prstGeom prst="rect">
            <a:avLst/>
          </a:prstGeom>
        </p:spPr>
      </p:pic>
      <p:sp>
        <p:nvSpPr>
          <p:cNvPr id="3" name="Ellipszis feliratnak 2"/>
          <p:cNvSpPr/>
          <p:nvPr/>
        </p:nvSpPr>
        <p:spPr>
          <a:xfrm>
            <a:off x="6012160" y="-315416"/>
            <a:ext cx="4032448" cy="2276872"/>
          </a:xfrm>
          <a:prstGeom prst="wedgeEllipseCallout">
            <a:avLst>
              <a:gd name="adj1" fmla="val -52902"/>
              <a:gd name="adj2" fmla="val 57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Tiszta a levegő?</a:t>
            </a:r>
          </a:p>
        </p:txBody>
      </p:sp>
      <p:sp>
        <p:nvSpPr>
          <p:cNvPr id="4" name="Ellipszis feliratnak 3"/>
          <p:cNvSpPr/>
          <p:nvPr/>
        </p:nvSpPr>
        <p:spPr>
          <a:xfrm>
            <a:off x="2915816" y="3833664"/>
            <a:ext cx="3707904" cy="3024336"/>
          </a:xfrm>
          <a:prstGeom prst="wedgeEllipseCallout">
            <a:avLst>
              <a:gd name="adj1" fmla="val -65343"/>
              <a:gd name="adj2" fmla="val -486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8000" b="1" dirty="0" smtClean="0">
                <a:solidFill>
                  <a:schemeClr val="tx1"/>
                </a:solidFill>
                <a:latin typeface="Chiller" pitchFamily="82" charset="0"/>
              </a:rPr>
              <a:t>Még itt vannak!</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015663"/>
          </a:xfrm>
          <a:prstGeom prst="rect">
            <a:avLst/>
          </a:prstGeom>
        </p:spPr>
        <p:txBody>
          <a:bodyPr wrap="square">
            <a:spAutoFit/>
          </a:bodyPr>
          <a:lstStyle/>
          <a:p>
            <a:pPr algn="ctr"/>
            <a:r>
              <a:rPr lang="hu-HU" sz="6000" dirty="0" err="1" smtClean="0">
                <a:solidFill>
                  <a:schemeClr val="bg1"/>
                </a:solidFill>
                <a:latin typeface="Algerian" pitchFamily="82" charset="0"/>
              </a:rPr>
              <a:t>Gloria</a:t>
            </a:r>
            <a:r>
              <a:rPr lang="hu-HU" sz="6000" dirty="0" smtClean="0">
                <a:solidFill>
                  <a:schemeClr val="bg1"/>
                </a:solidFill>
                <a:latin typeface="Algerian" pitchFamily="82" charset="0"/>
              </a:rPr>
              <a:t> = dicsőség</a:t>
            </a:r>
          </a:p>
        </p:txBody>
      </p:sp>
      <p:sp>
        <p:nvSpPr>
          <p:cNvPr id="3" name="Téglalap 2"/>
          <p:cNvSpPr/>
          <p:nvPr/>
        </p:nvSpPr>
        <p:spPr>
          <a:xfrm>
            <a:off x="0" y="1124744"/>
            <a:ext cx="9144000" cy="1569660"/>
          </a:xfrm>
          <a:prstGeom prst="rect">
            <a:avLst/>
          </a:prstGeom>
        </p:spPr>
        <p:txBody>
          <a:bodyPr wrap="square">
            <a:spAutoFit/>
          </a:bodyPr>
          <a:lstStyle/>
          <a:p>
            <a:pPr algn="ctr"/>
            <a:r>
              <a:rPr lang="hu-HU" sz="4800" dirty="0" smtClean="0">
                <a:solidFill>
                  <a:srgbClr val="FF9933"/>
                </a:solidFill>
                <a:latin typeface="Algerian" pitchFamily="82" charset="0"/>
              </a:rPr>
              <a:t>Aki irgalmat nyer, az ujjong.</a:t>
            </a:r>
          </a:p>
        </p:txBody>
      </p:sp>
      <p:sp>
        <p:nvSpPr>
          <p:cNvPr id="4" name="Téglalap 3"/>
          <p:cNvSpPr/>
          <p:nvPr/>
        </p:nvSpPr>
        <p:spPr>
          <a:xfrm>
            <a:off x="0" y="2708920"/>
            <a:ext cx="9144000" cy="2308324"/>
          </a:xfrm>
          <a:prstGeom prst="rect">
            <a:avLst/>
          </a:prstGeom>
        </p:spPr>
        <p:txBody>
          <a:bodyPr wrap="square">
            <a:spAutoFit/>
          </a:bodyPr>
          <a:lstStyle/>
          <a:p>
            <a:pPr algn="ctr"/>
            <a:r>
              <a:rPr lang="hu-HU" sz="4800" smtClean="0">
                <a:solidFill>
                  <a:schemeClr val="bg1"/>
                </a:solidFill>
                <a:latin typeface="Algerian" pitchFamily="82" charset="0"/>
              </a:rPr>
              <a:t>Aki </a:t>
            </a:r>
            <a:r>
              <a:rPr lang="hu-HU" sz="4800" smtClean="0">
                <a:solidFill>
                  <a:schemeClr val="bg1"/>
                </a:solidFill>
                <a:latin typeface="Algerian" pitchFamily="82" charset="0"/>
              </a:rPr>
              <a:t>folyton </a:t>
            </a:r>
            <a:r>
              <a:rPr lang="hu-HU" sz="4800" dirty="0" smtClean="0">
                <a:solidFill>
                  <a:schemeClr val="bg1"/>
                </a:solidFill>
                <a:latin typeface="Algerian" pitchFamily="82" charset="0"/>
              </a:rPr>
              <a:t>kér, az csak maga körül forog. itt viszont </a:t>
            </a:r>
            <a:r>
              <a:rPr lang="hu-HU" sz="4800" dirty="0" smtClean="0">
                <a:solidFill>
                  <a:srgbClr val="FFFF00"/>
                </a:solidFill>
                <a:latin typeface="Algerian" pitchFamily="82" charset="0"/>
              </a:rPr>
              <a:t>jézus a központ</a:t>
            </a:r>
          </a:p>
        </p:txBody>
      </p:sp>
      <p:sp>
        <p:nvSpPr>
          <p:cNvPr id="5" name="Téglalap 4"/>
          <p:cNvSpPr/>
          <p:nvPr/>
        </p:nvSpPr>
        <p:spPr>
          <a:xfrm>
            <a:off x="0" y="5085184"/>
            <a:ext cx="9144000" cy="1569660"/>
          </a:xfrm>
          <a:prstGeom prst="rect">
            <a:avLst/>
          </a:prstGeom>
        </p:spPr>
        <p:txBody>
          <a:bodyPr wrap="square">
            <a:spAutoFit/>
          </a:bodyPr>
          <a:lstStyle/>
          <a:p>
            <a:pPr algn="ctr"/>
            <a:r>
              <a:rPr lang="hu-HU" sz="3200" i="1" dirty="0" smtClean="0">
                <a:solidFill>
                  <a:schemeClr val="bg1"/>
                </a:solidFill>
                <a:latin typeface="Algerian" pitchFamily="82" charset="0"/>
              </a:rPr>
              <a:t>„semmit sem értek abból, ami életemben történik, de hiszek szeretetedben és bízom jóságodban.”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the-creation-of-adam-c1510-detail-poster-c10027868.jpeg"/>
          <p:cNvPicPr>
            <a:picLocks noChangeAspect="1"/>
          </p:cNvPicPr>
          <p:nvPr/>
        </p:nvPicPr>
        <p:blipFill>
          <a:blip r:embed="rId3" cstate="print">
            <a:lum/>
          </a:blip>
          <a:stretch>
            <a:fillRect/>
          </a:stretch>
        </p:blipFill>
        <p:spPr>
          <a:xfrm>
            <a:off x="-584391" y="0"/>
            <a:ext cx="10312782" cy="6858000"/>
          </a:xfrm>
          <a:prstGeom prst="rect">
            <a:avLst/>
          </a:prstGeom>
        </p:spPr>
      </p:pic>
      <p:sp>
        <p:nvSpPr>
          <p:cNvPr id="2" name="Szövegdoboz 1"/>
          <p:cNvSpPr txBox="1"/>
          <p:nvPr/>
        </p:nvSpPr>
        <p:spPr>
          <a:xfrm>
            <a:off x="0" y="476672"/>
            <a:ext cx="9144000" cy="2123658"/>
          </a:xfrm>
          <a:prstGeom prst="rect">
            <a:avLst/>
          </a:prstGeom>
          <a:noFill/>
        </p:spPr>
        <p:txBody>
          <a:bodyPr wrap="square" rtlCol="0">
            <a:spAutoFit/>
          </a:bodyPr>
          <a:lstStyle/>
          <a:p>
            <a:pPr algn="ctr"/>
            <a:r>
              <a:rPr lang="hu-HU" sz="6600" dirty="0" smtClean="0">
                <a:solidFill>
                  <a:schemeClr val="tx1">
                    <a:lumMod val="95000"/>
                    <a:lumOff val="5000"/>
                  </a:schemeClr>
                </a:solidFill>
                <a:latin typeface="Algerian" pitchFamily="82" charset="0"/>
              </a:rPr>
              <a:t>KOMOLYRA FORDÍTVA A SZÓT:</a:t>
            </a:r>
            <a:endParaRPr lang="hu-HU" sz="6600" dirty="0">
              <a:solidFill>
                <a:schemeClr val="tx1">
                  <a:lumMod val="95000"/>
                  <a:lumOff val="5000"/>
                </a:schemeClr>
              </a:solidFill>
              <a:latin typeface="Algerian" pitchFamily="82" charset="0"/>
            </a:endParaRPr>
          </a:p>
        </p:txBody>
      </p:sp>
      <p:sp>
        <p:nvSpPr>
          <p:cNvPr id="3" name="Szövegdoboz 2"/>
          <p:cNvSpPr txBox="1"/>
          <p:nvPr/>
        </p:nvSpPr>
        <p:spPr>
          <a:xfrm>
            <a:off x="0" y="5229200"/>
            <a:ext cx="9144000" cy="1569660"/>
          </a:xfrm>
          <a:prstGeom prst="rect">
            <a:avLst/>
          </a:prstGeom>
          <a:noFill/>
        </p:spPr>
        <p:txBody>
          <a:bodyPr wrap="square" rtlCol="0">
            <a:spAutoFit/>
          </a:bodyPr>
          <a:lstStyle/>
          <a:p>
            <a:pPr algn="ctr"/>
            <a:r>
              <a:rPr lang="hu-HU" sz="4800" dirty="0" smtClean="0">
                <a:solidFill>
                  <a:schemeClr val="tx1">
                    <a:lumMod val="95000"/>
                    <a:lumOff val="5000"/>
                  </a:schemeClr>
                </a:solidFill>
                <a:latin typeface="Algerian" pitchFamily="82" charset="0"/>
              </a:rPr>
              <a:t>ÉLETÜNK ÉRTELME VALÓSUL</a:t>
            </a:r>
          </a:p>
          <a:p>
            <a:pPr algn="ctr"/>
            <a:r>
              <a:rPr lang="hu-HU" sz="4800" dirty="0" smtClean="0">
                <a:solidFill>
                  <a:schemeClr val="tx1">
                    <a:lumMod val="95000"/>
                    <a:lumOff val="5000"/>
                  </a:schemeClr>
                </a:solidFill>
                <a:latin typeface="Algerian" pitchFamily="82" charset="0"/>
              </a:rPr>
              <a:t>MEG A SZENTMISÉBEN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830997"/>
          </a:xfrm>
          <a:prstGeom prst="rect">
            <a:avLst/>
          </a:prstGeom>
        </p:spPr>
        <p:txBody>
          <a:bodyPr wrap="square">
            <a:spAutoFit/>
          </a:bodyPr>
          <a:lstStyle/>
          <a:p>
            <a:pPr algn="ctr"/>
            <a:r>
              <a:rPr lang="hu-HU" sz="4800" dirty="0" smtClean="0">
                <a:solidFill>
                  <a:schemeClr val="bg1"/>
                </a:solidFill>
                <a:latin typeface="Algerian" pitchFamily="82" charset="0"/>
              </a:rPr>
              <a:t>„Könyörögjünk!”</a:t>
            </a:r>
          </a:p>
        </p:txBody>
      </p:sp>
      <p:sp>
        <p:nvSpPr>
          <p:cNvPr id="3" name="Téglalap 2"/>
          <p:cNvSpPr/>
          <p:nvPr/>
        </p:nvSpPr>
        <p:spPr>
          <a:xfrm>
            <a:off x="0" y="2924944"/>
            <a:ext cx="9144000" cy="830997"/>
          </a:xfrm>
          <a:prstGeom prst="rect">
            <a:avLst/>
          </a:prstGeom>
        </p:spPr>
        <p:txBody>
          <a:bodyPr wrap="square">
            <a:spAutoFit/>
          </a:bodyPr>
          <a:lstStyle/>
          <a:p>
            <a:pPr algn="ctr"/>
            <a:r>
              <a:rPr lang="hu-HU" sz="4800" dirty="0" smtClean="0">
                <a:solidFill>
                  <a:srgbClr val="FFC000"/>
                </a:solidFill>
                <a:latin typeface="Algerian" pitchFamily="82" charset="0"/>
              </a:rPr>
              <a:t>Ez itt a kérés ideje.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arry-Potter-e-il-Principe-Mezzosangue-Immagini-del-Film-02.jpg"/>
          <p:cNvPicPr>
            <a:picLocks noChangeAspect="1"/>
          </p:cNvPicPr>
          <p:nvPr/>
        </p:nvPicPr>
        <p:blipFill>
          <a:blip r:embed="rId2" cstate="print"/>
          <a:stretch>
            <a:fillRect/>
          </a:stretch>
        </p:blipFill>
        <p:spPr>
          <a:xfrm>
            <a:off x="-1143000" y="0"/>
            <a:ext cx="10287000" cy="6858000"/>
          </a:xfrm>
          <a:prstGeom prst="rect">
            <a:avLst/>
          </a:prstGeom>
        </p:spPr>
      </p:pic>
      <p:sp>
        <p:nvSpPr>
          <p:cNvPr id="3" name="Ellipszis feliratnak 2"/>
          <p:cNvSpPr/>
          <p:nvPr/>
        </p:nvSpPr>
        <p:spPr>
          <a:xfrm>
            <a:off x="5724128" y="-243408"/>
            <a:ext cx="3779912" cy="2736304"/>
          </a:xfrm>
          <a:prstGeom prst="wedgeEllipseCallout">
            <a:avLst>
              <a:gd name="adj1" fmla="val -48532"/>
              <a:gd name="adj2" fmla="val 306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8000" b="1" dirty="0" smtClean="0">
                <a:solidFill>
                  <a:schemeClr val="tx1"/>
                </a:solidFill>
                <a:latin typeface="Chiller" pitchFamily="82" charset="0"/>
              </a:rPr>
              <a:t>Vedd és olvasd!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biblie_deschisa.jpg"/>
          <p:cNvPicPr>
            <a:picLocks noChangeAspect="1"/>
          </p:cNvPicPr>
          <p:nvPr/>
        </p:nvPicPr>
        <p:blipFill>
          <a:blip r:embed="rId3" cstate="print"/>
          <a:stretch>
            <a:fillRect/>
          </a:stretch>
        </p:blipFill>
        <p:spPr>
          <a:xfrm>
            <a:off x="0" y="762000"/>
            <a:ext cx="9144000" cy="6096000"/>
          </a:xfrm>
          <a:prstGeom prst="rect">
            <a:avLst/>
          </a:prstGeom>
        </p:spPr>
      </p:pic>
      <p:sp>
        <p:nvSpPr>
          <p:cNvPr id="2" name="Téglalap 1"/>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Igeliturgia:</a:t>
            </a:r>
            <a:endParaRPr lang="hu-HU" sz="5400" dirty="0"/>
          </a:p>
        </p:txBody>
      </p:sp>
      <p:sp>
        <p:nvSpPr>
          <p:cNvPr id="3" name="Téglalap 2"/>
          <p:cNvSpPr/>
          <p:nvPr/>
        </p:nvSpPr>
        <p:spPr>
          <a:xfrm>
            <a:off x="0" y="1196752"/>
            <a:ext cx="9144000" cy="5724644"/>
          </a:xfrm>
          <a:prstGeom prst="rect">
            <a:avLst/>
          </a:prstGeom>
        </p:spPr>
        <p:txBody>
          <a:bodyPr wrap="square">
            <a:spAutoFit/>
          </a:bodyPr>
          <a:lstStyle/>
          <a:p>
            <a:pPr algn="ctr"/>
            <a:r>
              <a:rPr lang="hu-HU" sz="4800" dirty="0" smtClean="0">
                <a:solidFill>
                  <a:srgbClr val="FFCC66"/>
                </a:solidFill>
                <a:latin typeface="Algerian" pitchFamily="82" charset="0"/>
              </a:rPr>
              <a:t>„A biblia isten szerelmes levele az emberhez.”</a:t>
            </a:r>
          </a:p>
          <a:p>
            <a:pPr algn="ctr"/>
            <a:endParaRPr lang="hu-HU" sz="5400" dirty="0" smtClean="0">
              <a:solidFill>
                <a:schemeClr val="bg1"/>
              </a:solidFill>
              <a:latin typeface="Algerian" pitchFamily="82" charset="0"/>
            </a:endParaRPr>
          </a:p>
          <a:p>
            <a:pPr algn="ctr"/>
            <a:endParaRPr lang="hu-HU" sz="5400" dirty="0" smtClean="0">
              <a:solidFill>
                <a:schemeClr val="bg1"/>
              </a:solidFill>
              <a:latin typeface="Algerian" pitchFamily="82" charset="0"/>
            </a:endParaRPr>
          </a:p>
          <a:p>
            <a:pPr algn="ctr"/>
            <a:endParaRPr lang="hu-HU" sz="5400" dirty="0" smtClean="0">
              <a:solidFill>
                <a:schemeClr val="bg1"/>
              </a:solidFill>
              <a:latin typeface="Algerian" pitchFamily="82" charset="0"/>
            </a:endParaRPr>
          </a:p>
          <a:p>
            <a:pPr algn="ctr"/>
            <a:r>
              <a:rPr lang="hu-HU" sz="5400" dirty="0" smtClean="0">
                <a:solidFill>
                  <a:schemeClr val="bg1"/>
                </a:solidFill>
                <a:latin typeface="Algerian" pitchFamily="82" charset="0"/>
              </a:rPr>
              <a:t>Csak </a:t>
            </a:r>
            <a:r>
              <a:rPr lang="hu-HU" sz="5400" dirty="0" smtClean="0">
                <a:solidFill>
                  <a:srgbClr val="FFCC66"/>
                </a:solidFill>
                <a:latin typeface="Algerian" pitchFamily="82" charset="0"/>
              </a:rPr>
              <a:t>hallgatom,</a:t>
            </a:r>
            <a:r>
              <a:rPr lang="hu-HU" sz="5400" dirty="0" smtClean="0">
                <a:solidFill>
                  <a:schemeClr val="bg1"/>
                </a:solidFill>
                <a:latin typeface="Algerian" pitchFamily="82" charset="0"/>
              </a:rPr>
              <a:t> mit is akar mondani.</a:t>
            </a:r>
            <a:endParaRPr lang="hu-HU" sz="5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biblie_deschisa.jpg"/>
          <p:cNvPicPr>
            <a:picLocks noChangeAspect="1"/>
          </p:cNvPicPr>
          <p:nvPr/>
        </p:nvPicPr>
        <p:blipFill>
          <a:blip r:embed="rId2" cstate="print"/>
          <a:stretch>
            <a:fillRect/>
          </a:stretch>
        </p:blipFill>
        <p:spPr>
          <a:xfrm>
            <a:off x="0" y="762000"/>
            <a:ext cx="9144000" cy="6096000"/>
          </a:xfrm>
          <a:prstGeom prst="rect">
            <a:avLst/>
          </a:prstGeom>
        </p:spPr>
      </p:pic>
      <p:sp>
        <p:nvSpPr>
          <p:cNvPr id="2" name="Téglalap 1"/>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Igeliturgia:</a:t>
            </a:r>
            <a:endParaRPr lang="hu-HU" sz="5400" dirty="0"/>
          </a:p>
        </p:txBody>
      </p:sp>
      <p:sp>
        <p:nvSpPr>
          <p:cNvPr id="3" name="Téglalap 2"/>
          <p:cNvSpPr/>
          <p:nvPr/>
        </p:nvSpPr>
        <p:spPr>
          <a:xfrm>
            <a:off x="0" y="1779687"/>
            <a:ext cx="9144000" cy="5078313"/>
          </a:xfrm>
          <a:prstGeom prst="rect">
            <a:avLst/>
          </a:prstGeom>
        </p:spPr>
        <p:txBody>
          <a:bodyPr wrap="square">
            <a:spAutoFit/>
          </a:bodyPr>
          <a:lstStyle/>
          <a:p>
            <a:pPr algn="ctr"/>
            <a:r>
              <a:rPr lang="hu-HU" sz="5400" dirty="0" smtClean="0">
                <a:solidFill>
                  <a:schemeClr val="bg1"/>
                </a:solidFill>
                <a:latin typeface="Algerian" pitchFamily="82" charset="0"/>
              </a:rPr>
              <a:t>Alleluja! = </a:t>
            </a:r>
            <a:r>
              <a:rPr lang="hu-HU" sz="5400" dirty="0" smtClean="0">
                <a:solidFill>
                  <a:srgbClr val="FFCC66"/>
                </a:solidFill>
                <a:latin typeface="Algerian" pitchFamily="82" charset="0"/>
              </a:rPr>
              <a:t>örvendjünk!</a:t>
            </a:r>
            <a:endParaRPr lang="hu-HU" sz="5400" dirty="0" smtClean="0">
              <a:solidFill>
                <a:schemeClr val="bg1"/>
              </a:solidFill>
              <a:latin typeface="Algerian" pitchFamily="82" charset="0"/>
            </a:endParaRPr>
          </a:p>
          <a:p>
            <a:pPr algn="ctr"/>
            <a:endParaRPr lang="hu-HU" sz="5400" dirty="0" smtClean="0">
              <a:solidFill>
                <a:schemeClr val="bg1"/>
              </a:solidFill>
              <a:latin typeface="Algerian" pitchFamily="82" charset="0"/>
            </a:endParaRPr>
          </a:p>
          <a:p>
            <a:pPr algn="ctr"/>
            <a:endParaRPr lang="hu-HU" sz="5400" dirty="0" smtClean="0">
              <a:solidFill>
                <a:schemeClr val="bg1"/>
              </a:solidFill>
              <a:latin typeface="Algerian" pitchFamily="82" charset="0"/>
            </a:endParaRPr>
          </a:p>
          <a:p>
            <a:pPr algn="ctr"/>
            <a:endParaRPr lang="hu-HU" sz="5400" dirty="0" smtClean="0">
              <a:solidFill>
                <a:schemeClr val="bg1"/>
              </a:solidFill>
              <a:latin typeface="Algerian" pitchFamily="82" charset="0"/>
            </a:endParaRPr>
          </a:p>
          <a:p>
            <a:pPr algn="ctr"/>
            <a:r>
              <a:rPr lang="hu-HU" sz="5400" dirty="0" smtClean="0">
                <a:solidFill>
                  <a:schemeClr val="bg1"/>
                </a:solidFill>
                <a:latin typeface="Algerian" pitchFamily="82" charset="0"/>
              </a:rPr>
              <a:t>Örülünk, mert Jézus fog hozzánk szólni.</a:t>
            </a:r>
            <a:endParaRPr lang="hu-HU" sz="5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biblie_deschisa.jpg"/>
          <p:cNvPicPr>
            <a:picLocks noChangeAspect="1"/>
          </p:cNvPicPr>
          <p:nvPr/>
        </p:nvPicPr>
        <p:blipFill>
          <a:blip r:embed="rId3" cstate="print"/>
          <a:stretch>
            <a:fillRect/>
          </a:stretch>
        </p:blipFill>
        <p:spPr>
          <a:xfrm>
            <a:off x="0" y="762001"/>
            <a:ext cx="9144000" cy="6095999"/>
          </a:xfrm>
          <a:prstGeom prst="rect">
            <a:avLst/>
          </a:prstGeom>
        </p:spPr>
      </p:pic>
      <p:sp>
        <p:nvSpPr>
          <p:cNvPr id="4" name="Téglalap 3"/>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Igeliturgia:</a:t>
            </a:r>
            <a:endParaRPr lang="hu-HU" sz="5400" dirty="0"/>
          </a:p>
        </p:txBody>
      </p:sp>
      <p:sp>
        <p:nvSpPr>
          <p:cNvPr id="5" name="Téglalap 4"/>
          <p:cNvSpPr/>
          <p:nvPr/>
        </p:nvSpPr>
        <p:spPr>
          <a:xfrm>
            <a:off x="0" y="1412776"/>
            <a:ext cx="9144000" cy="2123658"/>
          </a:xfrm>
          <a:prstGeom prst="rect">
            <a:avLst/>
          </a:prstGeom>
        </p:spPr>
        <p:txBody>
          <a:bodyPr wrap="square">
            <a:spAutoFit/>
          </a:bodyPr>
          <a:lstStyle/>
          <a:p>
            <a:pPr algn="ctr"/>
            <a:r>
              <a:rPr lang="hu-HU" sz="4400" dirty="0" smtClean="0">
                <a:solidFill>
                  <a:schemeClr val="bg1"/>
                </a:solidFill>
                <a:latin typeface="Algerian" pitchFamily="82" charset="0"/>
              </a:rPr>
              <a:t>Az </a:t>
            </a:r>
            <a:r>
              <a:rPr lang="hu-HU" sz="4400" dirty="0" smtClean="0">
                <a:solidFill>
                  <a:srgbClr val="FFCC66"/>
                </a:solidFill>
                <a:latin typeface="Algerian" pitchFamily="82" charset="0"/>
              </a:rPr>
              <a:t>evangéliumot</a:t>
            </a:r>
            <a:r>
              <a:rPr lang="hu-HU" sz="4400" dirty="0" smtClean="0">
                <a:solidFill>
                  <a:schemeClr val="bg1"/>
                </a:solidFill>
                <a:latin typeface="Algerian" pitchFamily="82" charset="0"/>
              </a:rPr>
              <a:t> állva hallgatjuk, hiszen abban jézus szól.</a:t>
            </a:r>
            <a:endParaRPr lang="hu-HU" sz="4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TCS_PopeFrancis_13.jpg"/>
          <p:cNvPicPr>
            <a:picLocks noChangeAspect="1"/>
          </p:cNvPicPr>
          <p:nvPr/>
        </p:nvPicPr>
        <p:blipFill>
          <a:blip r:embed="rId3" cstate="print"/>
          <a:stretch>
            <a:fillRect/>
          </a:stretch>
        </p:blipFill>
        <p:spPr>
          <a:xfrm>
            <a:off x="0" y="1628800"/>
            <a:ext cx="9144000" cy="6252210"/>
          </a:xfrm>
          <a:prstGeom prst="rect">
            <a:avLst/>
          </a:prstGeom>
        </p:spPr>
      </p:pic>
      <p:sp>
        <p:nvSpPr>
          <p:cNvPr id="2" name="Téglalap 1"/>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Igeliturgia:</a:t>
            </a:r>
            <a:endParaRPr lang="hu-HU" sz="5400" dirty="0"/>
          </a:p>
        </p:txBody>
      </p:sp>
      <p:sp>
        <p:nvSpPr>
          <p:cNvPr id="3" name="Téglalap 2"/>
          <p:cNvSpPr/>
          <p:nvPr/>
        </p:nvSpPr>
        <p:spPr>
          <a:xfrm>
            <a:off x="0" y="1196752"/>
            <a:ext cx="9144000" cy="830997"/>
          </a:xfrm>
          <a:prstGeom prst="rect">
            <a:avLst/>
          </a:prstGeom>
        </p:spPr>
        <p:txBody>
          <a:bodyPr wrap="square">
            <a:spAutoFit/>
          </a:bodyPr>
          <a:lstStyle/>
          <a:p>
            <a:pPr algn="ctr"/>
            <a:r>
              <a:rPr lang="hu-HU" sz="4800" dirty="0" smtClean="0">
                <a:solidFill>
                  <a:schemeClr val="bg1"/>
                </a:solidFill>
                <a:latin typeface="Algerian" pitchFamily="82" charset="0"/>
              </a:rPr>
              <a:t>Prédikáció = szentbeszéd</a:t>
            </a:r>
            <a:endParaRPr lang="hu-HU" sz="4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Hitvallás = </a:t>
            </a:r>
            <a:r>
              <a:rPr lang="hu-HU" sz="5400" dirty="0" smtClean="0">
                <a:solidFill>
                  <a:srgbClr val="FFFF00"/>
                </a:solidFill>
                <a:latin typeface="Algerian" pitchFamily="82" charset="0"/>
              </a:rPr>
              <a:t>Döntök</a:t>
            </a:r>
            <a:endParaRPr lang="hu-HU" sz="5400" dirty="0">
              <a:solidFill>
                <a:srgbClr val="FFFF00"/>
              </a:solidFill>
            </a:endParaRPr>
          </a:p>
        </p:txBody>
      </p:sp>
      <p:sp>
        <p:nvSpPr>
          <p:cNvPr id="3" name="Téglalap 2"/>
          <p:cNvSpPr/>
          <p:nvPr/>
        </p:nvSpPr>
        <p:spPr>
          <a:xfrm>
            <a:off x="0" y="1844824"/>
            <a:ext cx="9144000" cy="3416320"/>
          </a:xfrm>
          <a:prstGeom prst="rect">
            <a:avLst/>
          </a:prstGeom>
        </p:spPr>
        <p:txBody>
          <a:bodyPr wrap="square">
            <a:spAutoFit/>
          </a:bodyPr>
          <a:lstStyle/>
          <a:p>
            <a:pPr algn="ctr"/>
            <a:r>
              <a:rPr lang="hu-HU" sz="5400" dirty="0" smtClean="0">
                <a:solidFill>
                  <a:schemeClr val="bg1">
                    <a:lumMod val="75000"/>
                  </a:schemeClr>
                </a:solidFill>
                <a:latin typeface="Algerian" pitchFamily="82" charset="0"/>
              </a:rPr>
              <a:t>Megismertem a barátomat, </a:t>
            </a:r>
            <a:r>
              <a:rPr lang="hu-HU" sz="5400" dirty="0" smtClean="0">
                <a:solidFill>
                  <a:schemeClr val="bg1"/>
                </a:solidFill>
                <a:latin typeface="Algerian" pitchFamily="82" charset="0"/>
              </a:rPr>
              <a:t>megkedveltem, ezért mellette döntök</a:t>
            </a:r>
            <a:endParaRPr lang="hu-HU" sz="5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260648"/>
            <a:ext cx="9144000" cy="6001643"/>
          </a:xfrm>
          <a:prstGeom prst="rect">
            <a:avLst/>
          </a:prstGeom>
        </p:spPr>
        <p:txBody>
          <a:bodyPr wrap="square">
            <a:spAutoFit/>
          </a:bodyPr>
          <a:lstStyle/>
          <a:p>
            <a:pPr algn="ctr"/>
            <a:r>
              <a:rPr lang="hu-HU" sz="4800" dirty="0" smtClean="0">
                <a:solidFill>
                  <a:schemeClr val="bg1">
                    <a:lumMod val="75000"/>
                  </a:schemeClr>
                </a:solidFill>
                <a:latin typeface="Algerian" pitchFamily="82" charset="0"/>
              </a:rPr>
              <a:t>Készen állsz arra, hogy isten mellett dönts?</a:t>
            </a:r>
            <a:r>
              <a:rPr lang="hu-HU" sz="4800" dirty="0" smtClean="0">
                <a:solidFill>
                  <a:schemeClr val="bg1"/>
                </a:solidFill>
                <a:latin typeface="Algerian" pitchFamily="82" charset="0"/>
              </a:rPr>
              <a:t/>
            </a:r>
            <a:br>
              <a:rPr lang="hu-HU" sz="4800" dirty="0" smtClean="0">
                <a:solidFill>
                  <a:schemeClr val="bg1"/>
                </a:solidFill>
                <a:latin typeface="Algerian" pitchFamily="82" charset="0"/>
              </a:rPr>
            </a:br>
            <a:endParaRPr lang="hu-HU" sz="4800" dirty="0" smtClean="0">
              <a:solidFill>
                <a:schemeClr val="bg1"/>
              </a:solidFill>
              <a:latin typeface="Algerian" pitchFamily="82" charset="0"/>
            </a:endParaRPr>
          </a:p>
          <a:p>
            <a:pPr algn="ctr"/>
            <a:r>
              <a:rPr lang="hu-HU" sz="4800" dirty="0" smtClean="0">
                <a:solidFill>
                  <a:schemeClr val="accent1">
                    <a:lumMod val="40000"/>
                    <a:lumOff val="60000"/>
                  </a:schemeClr>
                </a:solidFill>
                <a:latin typeface="Algerian" pitchFamily="82" charset="0"/>
              </a:rPr>
              <a:t>Készen állsz arra, hogy keresztény légy?</a:t>
            </a:r>
            <a:r>
              <a:rPr lang="hu-HU" sz="4800" dirty="0" smtClean="0">
                <a:solidFill>
                  <a:schemeClr val="bg1"/>
                </a:solidFill>
                <a:latin typeface="Algerian" pitchFamily="82" charset="0"/>
              </a:rPr>
              <a:t/>
            </a:r>
            <a:br>
              <a:rPr lang="hu-HU" sz="4800" dirty="0" smtClean="0">
                <a:solidFill>
                  <a:schemeClr val="bg1"/>
                </a:solidFill>
                <a:latin typeface="Algerian" pitchFamily="82" charset="0"/>
              </a:rPr>
            </a:br>
            <a:endParaRPr lang="hu-HU" sz="4800" dirty="0" smtClean="0">
              <a:solidFill>
                <a:schemeClr val="bg1"/>
              </a:solidFill>
              <a:latin typeface="Algerian" pitchFamily="82" charset="0"/>
            </a:endParaRPr>
          </a:p>
          <a:p>
            <a:pPr algn="ctr"/>
            <a:r>
              <a:rPr lang="hu-HU" sz="4800" dirty="0" smtClean="0">
                <a:solidFill>
                  <a:schemeClr val="accent2">
                    <a:lumMod val="60000"/>
                    <a:lumOff val="40000"/>
                  </a:schemeClr>
                </a:solidFill>
                <a:latin typeface="Algerian" pitchFamily="82" charset="0"/>
              </a:rPr>
              <a:t>Készen állsz arra, hogy jézus irányítsa az életed?</a:t>
            </a:r>
            <a:endParaRPr lang="hu-HU" sz="4800"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200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jesus_pics.jpg"/>
          <p:cNvPicPr>
            <a:picLocks noChangeAspect="1"/>
          </p:cNvPicPr>
          <p:nvPr/>
        </p:nvPicPr>
        <p:blipFill>
          <a:blip r:embed="rId2" cstate="print"/>
          <a:stretch>
            <a:fillRect/>
          </a:stretch>
        </p:blipFill>
        <p:spPr>
          <a:xfrm>
            <a:off x="0" y="1340768"/>
            <a:ext cx="9144000" cy="5143500"/>
          </a:xfrm>
          <a:prstGeom prst="rect">
            <a:avLst/>
          </a:prstGeom>
        </p:spPr>
      </p:pic>
      <p:sp>
        <p:nvSpPr>
          <p:cNvPr id="4" name="Téglalap 3"/>
          <p:cNvSpPr/>
          <p:nvPr/>
        </p:nvSpPr>
        <p:spPr>
          <a:xfrm>
            <a:off x="0" y="0"/>
            <a:ext cx="9144000" cy="923330"/>
          </a:xfrm>
          <a:prstGeom prst="rect">
            <a:avLst/>
          </a:prstGeom>
        </p:spPr>
        <p:txBody>
          <a:bodyPr wrap="square">
            <a:spAutoFit/>
          </a:bodyPr>
          <a:lstStyle/>
          <a:p>
            <a:pPr algn="ctr"/>
            <a:r>
              <a:rPr lang="hu-HU" sz="5400" dirty="0" smtClean="0">
                <a:solidFill>
                  <a:schemeClr val="bg1"/>
                </a:solidFill>
                <a:latin typeface="Algerian" pitchFamily="82" charset="0"/>
              </a:rPr>
              <a:t>Jézus harcol érted!</a:t>
            </a:r>
            <a:endParaRPr lang="hu-HU" sz="5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ff-forever-amplt3-friends-harry-harry-potter-ron-Favim.com-107347.jpg"/>
          <p:cNvPicPr>
            <a:picLocks noChangeAspect="1"/>
          </p:cNvPicPr>
          <p:nvPr/>
        </p:nvPicPr>
        <p:blipFill>
          <a:blip r:embed="rId3" cstate="print"/>
          <a:stretch>
            <a:fillRect/>
          </a:stretch>
        </p:blipFill>
        <p:spPr>
          <a:xfrm>
            <a:off x="-1044624" y="0"/>
            <a:ext cx="10188624" cy="6867132"/>
          </a:xfrm>
          <a:prstGeom prst="rect">
            <a:avLst/>
          </a:prstGeom>
          <a:scene3d>
            <a:camera prst="orthographicFront">
              <a:rot lat="0" lon="10800000" rev="0"/>
            </a:camera>
            <a:lightRig rig="threePt" dir="t"/>
          </a:scene3d>
        </p:spPr>
      </p:pic>
      <p:sp>
        <p:nvSpPr>
          <p:cNvPr id="3" name="Ellipszis feliratnak 2"/>
          <p:cNvSpPr/>
          <p:nvPr/>
        </p:nvSpPr>
        <p:spPr>
          <a:xfrm>
            <a:off x="2123728" y="764704"/>
            <a:ext cx="4176464" cy="4104456"/>
          </a:xfrm>
          <a:prstGeom prst="wedgeEllipseCallout">
            <a:avLst>
              <a:gd name="adj1" fmla="val -42064"/>
              <a:gd name="adj2" fmla="val -41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Fú, ez nagyon király volt, </a:t>
            </a:r>
            <a:r>
              <a:rPr lang="hu-HU" sz="6000" b="1" dirty="0" err="1" smtClean="0">
                <a:solidFill>
                  <a:schemeClr val="tx1"/>
                </a:solidFill>
                <a:latin typeface="Chiller" pitchFamily="82" charset="0"/>
              </a:rPr>
              <a:t>mégegyszer</a:t>
            </a:r>
            <a:r>
              <a:rPr lang="hu-HU" sz="6000" b="1" dirty="0" smtClean="0">
                <a:solidFill>
                  <a:schemeClr val="tx1"/>
                </a:solidFill>
                <a:latin typeface="Chiller" pitchFamily="82" charset="0"/>
              </a:rPr>
              <a:t>!</a:t>
            </a:r>
            <a:endParaRPr lang="hu-HU" sz="6000" b="1" dirty="0">
              <a:solidFill>
                <a:schemeClr val="tx1"/>
              </a:solidFill>
              <a:latin typeface="Chiller" pitchFamily="82" charset="0"/>
            </a:endParaRPr>
          </a:p>
        </p:txBody>
      </p:sp>
      <p:sp>
        <p:nvSpPr>
          <p:cNvPr id="4" name="Ellipszis feliratnak 3"/>
          <p:cNvSpPr/>
          <p:nvPr/>
        </p:nvSpPr>
        <p:spPr>
          <a:xfrm>
            <a:off x="6804248" y="2276872"/>
            <a:ext cx="2736304" cy="2204864"/>
          </a:xfrm>
          <a:prstGeom prst="wedgeEllipseCallout">
            <a:avLst>
              <a:gd name="adj1" fmla="val -4866"/>
              <a:gd name="adj2" fmla="val -662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6000" b="1" dirty="0" smtClean="0">
                <a:solidFill>
                  <a:schemeClr val="tx1"/>
                </a:solidFill>
                <a:latin typeface="Chiller" pitchFamily="82" charset="0"/>
              </a:rPr>
              <a:t>Á, nem fontos!</a:t>
            </a:r>
            <a:endParaRPr lang="hu-HU" sz="60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hadow man1382495018.jpg"/>
          <p:cNvPicPr>
            <a:picLocks noChangeAspect="1"/>
          </p:cNvPicPr>
          <p:nvPr/>
        </p:nvPicPr>
        <p:blipFill>
          <a:blip r:embed="rId3" cstate="print"/>
          <a:stretch>
            <a:fillRect/>
          </a:stretch>
        </p:blipFill>
        <p:spPr>
          <a:xfrm>
            <a:off x="-324544" y="980728"/>
            <a:ext cx="5877272" cy="5877272"/>
          </a:xfrm>
          <a:prstGeom prst="rect">
            <a:avLst/>
          </a:prstGeom>
        </p:spPr>
      </p:pic>
      <p:sp>
        <p:nvSpPr>
          <p:cNvPr id="3" name="Szövegdoboz 2"/>
          <p:cNvSpPr txBox="1"/>
          <p:nvPr/>
        </p:nvSpPr>
        <p:spPr>
          <a:xfrm>
            <a:off x="0" y="0"/>
            <a:ext cx="9144000" cy="1323439"/>
          </a:xfrm>
          <a:prstGeom prst="rect">
            <a:avLst/>
          </a:prstGeom>
          <a:noFill/>
        </p:spPr>
        <p:txBody>
          <a:bodyPr wrap="square" rtlCol="0">
            <a:spAutoFit/>
          </a:bodyPr>
          <a:lstStyle/>
          <a:p>
            <a:pPr algn="ctr"/>
            <a:r>
              <a:rPr lang="hu-HU" sz="4000" dirty="0" smtClean="0">
                <a:solidFill>
                  <a:schemeClr val="bg1">
                    <a:lumMod val="65000"/>
                  </a:schemeClr>
                </a:solidFill>
                <a:latin typeface="Algerian" pitchFamily="82" charset="0"/>
              </a:rPr>
              <a:t>Az ördög elszánt terve, hogy ne találjuk meg életünk értelmét.</a:t>
            </a:r>
            <a:endParaRPr lang="hu-HU" sz="4000" dirty="0">
              <a:solidFill>
                <a:schemeClr val="bg1">
                  <a:lumMod val="65000"/>
                </a:schemeClr>
              </a:solidFill>
              <a:latin typeface="Algerian" pitchFamily="82" charset="0"/>
            </a:endParaRPr>
          </a:p>
        </p:txBody>
      </p:sp>
      <p:sp>
        <p:nvSpPr>
          <p:cNvPr id="4" name="Szövegdoboz 3"/>
          <p:cNvSpPr txBox="1"/>
          <p:nvPr/>
        </p:nvSpPr>
        <p:spPr>
          <a:xfrm>
            <a:off x="4788024" y="2060848"/>
            <a:ext cx="4355976" cy="3785652"/>
          </a:xfrm>
          <a:prstGeom prst="rect">
            <a:avLst/>
          </a:prstGeom>
          <a:noFill/>
        </p:spPr>
        <p:txBody>
          <a:bodyPr wrap="square" rtlCol="0">
            <a:spAutoFit/>
          </a:bodyPr>
          <a:lstStyle/>
          <a:p>
            <a:pPr algn="ctr"/>
            <a:r>
              <a:rPr lang="hu-HU" sz="4000" dirty="0" smtClean="0">
                <a:solidFill>
                  <a:schemeClr val="bg1">
                    <a:lumMod val="65000"/>
                  </a:schemeClr>
                </a:solidFill>
                <a:latin typeface="Algerian" pitchFamily="82" charset="0"/>
              </a:rPr>
              <a:t>Ezért mindent megtesz, hogy ledegradálja az igazán fontos dolgokat.</a:t>
            </a:r>
            <a:endParaRPr lang="hu-HU" sz="4000" dirty="0">
              <a:solidFill>
                <a:schemeClr val="bg1">
                  <a:lumMod val="65000"/>
                </a:schemeClr>
              </a:solidFill>
              <a:latin typeface="Algeria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natural-waterfalls_00442027.jpg"/>
          <p:cNvPicPr>
            <a:picLocks noChangeAspect="1"/>
          </p:cNvPicPr>
          <p:nvPr/>
        </p:nvPicPr>
        <p:blipFill>
          <a:blip r:embed="rId3" cstate="print">
            <a:lum bright="21000"/>
          </a:blip>
          <a:stretch>
            <a:fillRect/>
          </a:stretch>
        </p:blipFill>
        <p:spPr>
          <a:xfrm>
            <a:off x="-1524000" y="0"/>
            <a:ext cx="12192000" cy="6858000"/>
          </a:xfrm>
          <a:prstGeom prst="rect">
            <a:avLst/>
          </a:prstGeom>
        </p:spPr>
      </p:pic>
      <p:sp>
        <p:nvSpPr>
          <p:cNvPr id="3" name="Szövegdoboz 2"/>
          <p:cNvSpPr txBox="1"/>
          <p:nvPr/>
        </p:nvSpPr>
        <p:spPr>
          <a:xfrm>
            <a:off x="0" y="1628800"/>
            <a:ext cx="9144000" cy="3785652"/>
          </a:xfrm>
          <a:prstGeom prst="rect">
            <a:avLst/>
          </a:prstGeom>
          <a:noFill/>
        </p:spPr>
        <p:txBody>
          <a:bodyPr wrap="square" rtlCol="0">
            <a:spAutoFit/>
          </a:bodyPr>
          <a:lstStyle/>
          <a:p>
            <a:pPr algn="ctr"/>
            <a:r>
              <a:rPr lang="hu-HU" sz="6000" dirty="0" smtClean="0">
                <a:solidFill>
                  <a:schemeClr val="tx1">
                    <a:lumMod val="95000"/>
                    <a:lumOff val="5000"/>
                  </a:schemeClr>
                </a:solidFill>
                <a:latin typeface="Algerian" pitchFamily="82" charset="0"/>
              </a:rPr>
              <a:t>Az első keresztények életük forrásának tekintették a szentmisét</a:t>
            </a:r>
            <a:endParaRPr lang="hu-HU" sz="6000" dirty="0">
              <a:solidFill>
                <a:schemeClr val="tx1">
                  <a:lumMod val="95000"/>
                  <a:lumOff val="5000"/>
                </a:schemeClr>
              </a:solidFill>
              <a:latin typeface="Algerian"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Back-to-the-Future.jpg"/>
          <p:cNvPicPr>
            <a:picLocks noChangeAspect="1"/>
          </p:cNvPicPr>
          <p:nvPr/>
        </p:nvPicPr>
        <p:blipFill>
          <a:blip r:embed="rId3" cstate="print"/>
          <a:stretch>
            <a:fillRect/>
          </a:stretch>
        </p:blipFill>
        <p:spPr>
          <a:xfrm>
            <a:off x="-3060848" y="404664"/>
            <a:ext cx="14107579" cy="7582823"/>
          </a:xfrm>
          <a:prstGeom prst="rect">
            <a:avLst/>
          </a:prstGeom>
        </p:spPr>
      </p:pic>
      <p:sp>
        <p:nvSpPr>
          <p:cNvPr id="4" name="Ellipszis feliratnak 3"/>
          <p:cNvSpPr/>
          <p:nvPr/>
        </p:nvSpPr>
        <p:spPr>
          <a:xfrm>
            <a:off x="3779912" y="476672"/>
            <a:ext cx="4752528" cy="2880320"/>
          </a:xfrm>
          <a:prstGeom prst="wedgeEllipseCallout">
            <a:avLst>
              <a:gd name="adj1" fmla="val -63576"/>
              <a:gd name="adj2" fmla="val 4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500" b="1" dirty="0" smtClean="0">
                <a:solidFill>
                  <a:schemeClr val="tx1"/>
                </a:solidFill>
                <a:latin typeface="Chiller" pitchFamily="82" charset="0"/>
              </a:rPr>
              <a:t>Miért?</a:t>
            </a:r>
            <a:endParaRPr lang="hu-HU" sz="115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2545</Words>
  <Application>Microsoft Office PowerPoint</Application>
  <PresentationFormat>Diavetítés a képernyőre (4:3 oldalarány)</PresentationFormat>
  <Paragraphs>258</Paragraphs>
  <Slides>69</Slides>
  <Notes>47</Notes>
  <HiddenSlides>0</HiddenSlides>
  <MMClips>0</MMClips>
  <ScaleCrop>false</ScaleCrop>
  <HeadingPairs>
    <vt:vector size="4" baseType="variant">
      <vt:variant>
        <vt:lpstr>Téma</vt:lpstr>
      </vt:variant>
      <vt:variant>
        <vt:i4>1</vt:i4>
      </vt:variant>
      <vt:variant>
        <vt:lpstr>Diacímek</vt:lpstr>
      </vt:variant>
      <vt:variant>
        <vt:i4>69</vt:i4>
      </vt:variant>
    </vt:vector>
  </HeadingPairs>
  <TitlesOfParts>
    <vt:vector size="70"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Acer</dc:creator>
  <cp:lastModifiedBy>Farkas László</cp:lastModifiedBy>
  <cp:revision>25</cp:revision>
  <dcterms:created xsi:type="dcterms:W3CDTF">2014-07-02T15:05:38Z</dcterms:created>
  <dcterms:modified xsi:type="dcterms:W3CDTF">2020-02-11T19:33:23Z</dcterms:modified>
</cp:coreProperties>
</file>