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2" r:id="rId29"/>
    <p:sldId id="283" r:id="rId3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D42A0410-CA52-4ACF-A30D-28A1A6277C16}" type="datetimeFigureOut">
              <a:rPr lang="hu-HU" smtClean="0"/>
              <a:t>2013.02.21.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42A0410-CA52-4ACF-A30D-28A1A6277C16}" type="datetimeFigureOut">
              <a:rPr lang="hu-HU" smtClean="0"/>
              <a:t>2013.02.21.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42A0410-CA52-4ACF-A30D-28A1A6277C16}" type="datetimeFigureOut">
              <a:rPr lang="hu-HU" smtClean="0"/>
              <a:t>2013.02.21.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42A0410-CA52-4ACF-A30D-28A1A6277C16}" type="datetimeFigureOut">
              <a:rPr lang="hu-HU" smtClean="0"/>
              <a:t>2013.02.21.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42A0410-CA52-4ACF-A30D-28A1A6277C16}" type="datetimeFigureOut">
              <a:rPr lang="hu-HU" smtClean="0"/>
              <a:t>2013.02.21.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42A0410-CA52-4ACF-A30D-28A1A6277C16}" type="datetimeFigureOut">
              <a:rPr lang="hu-HU" smtClean="0"/>
              <a:t>2013.02.21.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42A0410-CA52-4ACF-A30D-28A1A6277C16}" type="datetimeFigureOut">
              <a:rPr lang="hu-HU" smtClean="0"/>
              <a:t>2013.02.21.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42A0410-CA52-4ACF-A30D-28A1A6277C16}" type="datetimeFigureOut">
              <a:rPr lang="hu-HU" smtClean="0"/>
              <a:t>2013.02.21.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42A0410-CA52-4ACF-A30D-28A1A6277C16}" type="datetimeFigureOut">
              <a:rPr lang="hu-HU" smtClean="0"/>
              <a:t>2013.02.21.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42A0410-CA52-4ACF-A30D-28A1A6277C16}" type="datetimeFigureOut">
              <a:rPr lang="hu-HU" smtClean="0"/>
              <a:t>2013.02.21.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42A0410-CA52-4ACF-A30D-28A1A6277C16}" type="datetimeFigureOut">
              <a:rPr lang="hu-HU" smtClean="0"/>
              <a:t>2013.02.21.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A7FBBA7-0061-44A4-A30D-C05587379E6D}"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A0410-CA52-4ACF-A30D-28A1A6277C16}" type="datetimeFigureOut">
              <a:rPr lang="hu-HU" smtClean="0"/>
              <a:t>2013.02.21.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FBBA7-0061-44A4-A30D-C05587379E6D}"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MP900449125.JPG"/>
          <p:cNvPicPr>
            <a:picLocks noChangeAspect="1"/>
          </p:cNvPicPr>
          <p:nvPr/>
        </p:nvPicPr>
        <p:blipFill>
          <a:blip r:embed="rId2" cstate="print"/>
          <a:stretch>
            <a:fillRect/>
          </a:stretch>
        </p:blipFill>
        <p:spPr>
          <a:xfrm>
            <a:off x="0" y="-1827584"/>
            <a:ext cx="9144000" cy="9785495"/>
          </a:xfrm>
          <a:prstGeom prst="rect">
            <a:avLst/>
          </a:prstGeom>
          <a:ln>
            <a:noFill/>
          </a:ln>
          <a:effectLst>
            <a:outerShdw blurRad="292100" dist="139700" dir="2700000" algn="tl" rotWithShape="0">
              <a:srgbClr val="333333">
                <a:alpha val="65000"/>
              </a:srgbClr>
            </a:outerShdw>
          </a:effectLst>
        </p:spPr>
      </p:pic>
      <p:sp>
        <p:nvSpPr>
          <p:cNvPr id="2" name="Cím 1"/>
          <p:cNvSpPr>
            <a:spLocks noGrp="1"/>
          </p:cNvSpPr>
          <p:nvPr>
            <p:ph type="ctrTitle"/>
          </p:nvPr>
        </p:nvSpPr>
        <p:spPr>
          <a:xfrm>
            <a:off x="755576" y="-459431"/>
            <a:ext cx="7702624" cy="1872208"/>
          </a:xfrm>
        </p:spPr>
        <p:txBody>
          <a:bodyPr/>
          <a:lstStyle/>
          <a:p>
            <a:r>
              <a:rPr lang="hu-HU" b="1" dirty="0" smtClean="0">
                <a:latin typeface="Bradley Hand ITC" pitchFamily="66" charset="0"/>
              </a:rPr>
              <a:t>Hiszek Jézus Krisztusban</a:t>
            </a:r>
            <a:endParaRPr lang="hu-HU" b="1" dirty="0">
              <a:latin typeface="Bradley Hand ITC" pitchFamily="66" charset="0"/>
            </a:endParaRPr>
          </a:p>
        </p:txBody>
      </p:sp>
      <p:sp>
        <p:nvSpPr>
          <p:cNvPr id="3" name="Alcím 2"/>
          <p:cNvSpPr>
            <a:spLocks noGrp="1"/>
          </p:cNvSpPr>
          <p:nvPr>
            <p:ph type="subTitle" idx="1"/>
          </p:nvPr>
        </p:nvSpPr>
        <p:spPr>
          <a:xfrm>
            <a:off x="3419872" y="2996952"/>
            <a:ext cx="5724128" cy="2641848"/>
          </a:xfrm>
        </p:spPr>
        <p:txBody>
          <a:bodyPr/>
          <a:lstStyle/>
          <a:p>
            <a:r>
              <a:rPr lang="hu-HU" b="1" dirty="0" smtClean="0">
                <a:solidFill>
                  <a:schemeClr val="tx1"/>
                </a:solidFill>
                <a:latin typeface="Bradley Hand ITC" pitchFamily="66" charset="0"/>
              </a:rPr>
              <a:t>A megtestesülés</a:t>
            </a:r>
            <a:endParaRPr lang="hu-HU" b="1" dirty="0">
              <a:solidFill>
                <a:schemeClr val="tx1"/>
              </a:solidFill>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9" descr="anges_gardiens-450.jpg"/>
          <p:cNvPicPr>
            <a:picLocks noChangeAspect="1"/>
          </p:cNvPicPr>
          <p:nvPr/>
        </p:nvPicPr>
        <p:blipFill>
          <a:blip r:embed="rId2" cstate="print">
            <a:lum bright="22000" contrast="-37000"/>
          </a:blip>
          <a:stretch>
            <a:fillRect/>
          </a:stretch>
        </p:blipFill>
        <p:spPr>
          <a:xfrm>
            <a:off x="0" y="0"/>
            <a:ext cx="9396536" cy="7297261"/>
          </a:xfrm>
          <a:prstGeom prst="rect">
            <a:avLst/>
          </a:prstGeom>
        </p:spPr>
      </p:pic>
      <p:sp>
        <p:nvSpPr>
          <p:cNvPr id="2" name="Cím 1"/>
          <p:cNvSpPr>
            <a:spLocks noGrp="1"/>
          </p:cNvSpPr>
          <p:nvPr>
            <p:ph type="title"/>
          </p:nvPr>
        </p:nvSpPr>
        <p:spPr/>
        <p:txBody>
          <a:bodyPr/>
          <a:lstStyle/>
          <a:p>
            <a:r>
              <a:rPr lang="hu-HU" b="1" dirty="0" smtClean="0">
                <a:latin typeface="Bradley Hand ITC" pitchFamily="66" charset="0"/>
              </a:rPr>
              <a:t>Isten kit értékel?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Az </a:t>
            </a:r>
            <a:r>
              <a:rPr lang="hu-HU" dirty="0" smtClean="0">
                <a:latin typeface="Bradley Hand ITC" pitchFamily="66" charset="0"/>
              </a:rPr>
              <a:t>Ő</a:t>
            </a:r>
            <a:r>
              <a:rPr lang="hu-HU" b="1" dirty="0" smtClean="0">
                <a:latin typeface="Bradley Hand ITC" pitchFamily="66" charset="0"/>
              </a:rPr>
              <a:t> Fiát, ezért teljesen egylényeg</a:t>
            </a:r>
            <a:r>
              <a:rPr lang="hu-HU" dirty="0" smtClean="0">
                <a:latin typeface="Bradley Hand ITC" pitchFamily="66" charset="0"/>
              </a:rPr>
              <a:t>ű</a:t>
            </a:r>
            <a:r>
              <a:rPr lang="hu-HU" b="1" dirty="0" smtClean="0">
                <a:latin typeface="Bradley Hand ITC" pitchFamily="66" charset="0"/>
              </a:rPr>
              <a:t> az Atya és a Fiú: nem két külön Isten, hanem egy.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9" descr="anges_gardiens-450.jpg"/>
          <p:cNvPicPr>
            <a:picLocks noChangeAspect="1"/>
          </p:cNvPicPr>
          <p:nvPr/>
        </p:nvPicPr>
        <p:blipFill>
          <a:blip r:embed="rId2" cstate="print">
            <a:lum bright="22000" contrast="-37000"/>
          </a:blip>
          <a:stretch>
            <a:fillRect/>
          </a:stretch>
        </p:blipFill>
        <p:spPr>
          <a:xfrm>
            <a:off x="0" y="0"/>
            <a:ext cx="9396536" cy="7297261"/>
          </a:xfrm>
          <a:prstGeom prst="rect">
            <a:avLst/>
          </a:prstGeom>
        </p:spPr>
      </p:pic>
      <p:sp>
        <p:nvSpPr>
          <p:cNvPr id="2" name="Cím 1"/>
          <p:cNvSpPr>
            <a:spLocks noGrp="1"/>
          </p:cNvSpPr>
          <p:nvPr>
            <p:ph type="title"/>
          </p:nvPr>
        </p:nvSpPr>
        <p:spPr/>
        <p:txBody>
          <a:bodyPr/>
          <a:lstStyle/>
          <a:p>
            <a:r>
              <a:rPr lang="hu-HU" b="1" dirty="0" smtClean="0">
                <a:latin typeface="Bradley Hand ITC" pitchFamily="66" charset="0"/>
              </a:rPr>
              <a:t>Isten kit értékel?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Az </a:t>
            </a:r>
            <a:r>
              <a:rPr lang="hu-HU" dirty="0" smtClean="0">
                <a:latin typeface="Bradley Hand ITC" pitchFamily="66" charset="0"/>
              </a:rPr>
              <a:t>Ő</a:t>
            </a:r>
            <a:r>
              <a:rPr lang="hu-HU" b="1" dirty="0" smtClean="0">
                <a:latin typeface="Bradley Hand ITC" pitchFamily="66" charset="0"/>
              </a:rPr>
              <a:t> Fiát, ezért teljesen egylényeg</a:t>
            </a:r>
            <a:r>
              <a:rPr lang="hu-HU" dirty="0" smtClean="0">
                <a:latin typeface="Bradley Hand ITC" pitchFamily="66" charset="0"/>
              </a:rPr>
              <a:t>ű</a:t>
            </a:r>
            <a:r>
              <a:rPr lang="hu-HU" b="1" dirty="0" smtClean="0">
                <a:latin typeface="Bradley Hand ITC" pitchFamily="66" charset="0"/>
              </a:rPr>
              <a:t> az Atya és a Fiú: nem két külön Isten, hanem egy. </a:t>
            </a:r>
          </a:p>
          <a:p>
            <a:r>
              <a:rPr lang="hu-HU" b="1" dirty="0" smtClean="0">
                <a:latin typeface="Bradley Hand ITC" pitchFamily="66" charset="0"/>
              </a:rPr>
              <a:t>Az embert</a:t>
            </a:r>
            <a:br>
              <a:rPr lang="hu-HU" b="1" dirty="0" smtClean="0">
                <a:latin typeface="Bradley Hand ITC" pitchFamily="66" charset="0"/>
              </a:rPr>
            </a:br>
            <a:r>
              <a:rPr lang="hu-HU" b="1" dirty="0" smtClean="0">
                <a:latin typeface="Bradley Hand ITC" pitchFamily="66" charset="0"/>
              </a:rPr>
              <a:t>	</a:t>
            </a:r>
            <a:r>
              <a:rPr lang="hu-HU" b="1" dirty="0" err="1" smtClean="0">
                <a:latin typeface="Bradley Hand ITC" pitchFamily="66" charset="0"/>
              </a:rPr>
              <a:t>-Felvette</a:t>
            </a:r>
            <a:r>
              <a:rPr lang="hu-HU" b="1" dirty="0" smtClean="0">
                <a:latin typeface="Bradley Hand ITC" pitchFamily="66" charset="0"/>
              </a:rPr>
              <a:t> az emberi természetet</a:t>
            </a:r>
          </a:p>
          <a:p>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9" descr="anges_gardiens-450.jpg"/>
          <p:cNvPicPr>
            <a:picLocks noChangeAspect="1"/>
          </p:cNvPicPr>
          <p:nvPr/>
        </p:nvPicPr>
        <p:blipFill>
          <a:blip r:embed="rId2" cstate="print">
            <a:lum bright="22000" contrast="-37000"/>
          </a:blip>
          <a:stretch>
            <a:fillRect/>
          </a:stretch>
        </p:blipFill>
        <p:spPr>
          <a:xfrm>
            <a:off x="0" y="0"/>
            <a:ext cx="9396536" cy="7297261"/>
          </a:xfrm>
          <a:prstGeom prst="rect">
            <a:avLst/>
          </a:prstGeom>
        </p:spPr>
      </p:pic>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Nem mindegy miben hiszünk?</a:t>
            </a:r>
          </a:p>
          <a:p>
            <a:r>
              <a:rPr lang="hu-HU" b="1" dirty="0" smtClean="0">
                <a:latin typeface="Bradley Hand ITC" pitchFamily="66" charset="0"/>
              </a:rPr>
              <a:t>Mi mit teszünk életünk központi értékévé?</a:t>
            </a:r>
          </a:p>
          <a:p>
            <a:r>
              <a:rPr lang="hu-HU" b="1" dirty="0" smtClean="0">
                <a:latin typeface="Bradley Hand ITC" pitchFamily="66" charset="0"/>
              </a:rPr>
              <a:t>Miért élünk?</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9" descr="anges_gardiens-450.jpg"/>
          <p:cNvPicPr>
            <a:picLocks noChangeAspect="1"/>
          </p:cNvPicPr>
          <p:nvPr/>
        </p:nvPicPr>
        <p:blipFill>
          <a:blip r:embed="rId2" cstate="print">
            <a:lum bright="22000" contrast="-37000"/>
          </a:blip>
          <a:stretch>
            <a:fillRect/>
          </a:stretch>
        </p:blipFill>
        <p:spPr>
          <a:xfrm>
            <a:off x="0" y="0"/>
            <a:ext cx="9396536" cy="7297261"/>
          </a:xfrm>
          <a:prstGeom prst="rect">
            <a:avLst/>
          </a:prstGeom>
        </p:spPr>
      </p:pic>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lstStyle/>
          <a:p>
            <a:pPr>
              <a:buNone/>
            </a:pPr>
            <a:r>
              <a:rPr lang="hu-HU" dirty="0" smtClean="0">
                <a:latin typeface="Bradley Hand ITC" pitchFamily="66" charset="0"/>
              </a:rPr>
              <a:t>    </a:t>
            </a:r>
            <a:r>
              <a:rPr lang="hu-HU" sz="3600" b="1" dirty="0" smtClean="0">
                <a:latin typeface="Bradley Hand ITC" pitchFamily="66" charset="0"/>
              </a:rPr>
              <a:t>Jézus Krisztusban kell hinni és Jézus Krisztus személyének kell a központi értékünknek lennie, annak van egyedül üdvössége, csak annak az életnek lesz a végkifejlete az isteni életben való részesedés és egy határtalan kibontakozás.</a:t>
            </a:r>
            <a:endParaRPr lang="hu-HU" sz="3600" b="1" dirty="0">
              <a:latin typeface="Bradley Hand ITC"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4" name="Tartalom helye 3" descr="Fénykép1098_001.jpg"/>
          <p:cNvPicPr>
            <a:picLocks noGrp="1" noChangeAspect="1"/>
          </p:cNvPicPr>
          <p:nvPr>
            <p:ph idx="1"/>
          </p:nvPr>
        </p:nvPicPr>
        <p:blipFill>
          <a:blip r:embed="rId3" cstate="print"/>
          <a:stretch>
            <a:fillRect/>
          </a:stretch>
        </p:blipFill>
        <p:spPr>
          <a:xfrm>
            <a:off x="0" y="0"/>
            <a:ext cx="22501992" cy="16876493"/>
          </a:xfrm>
        </p:spPr>
      </p:pic>
      <p:sp>
        <p:nvSpPr>
          <p:cNvPr id="2" name="Cím 1"/>
          <p:cNvSpPr>
            <a:spLocks noGrp="1"/>
          </p:cNvSpPr>
          <p:nvPr>
            <p:ph type="title"/>
          </p:nvPr>
        </p:nvSpPr>
        <p:spPr>
          <a:xfrm>
            <a:off x="457200" y="274638"/>
            <a:ext cx="8229600" cy="4522514"/>
          </a:xfrm>
        </p:spPr>
        <p:txBody>
          <a:bodyPr>
            <a:normAutofit/>
          </a:bodyPr>
          <a:lstStyle/>
          <a:p>
            <a:r>
              <a:rPr lang="hu-HU" sz="5400" b="1" dirty="0" smtClean="0">
                <a:latin typeface="Bradley Hand ITC" pitchFamily="66" charset="0"/>
              </a:rPr>
              <a:t>Jézus misztériumát érint</a:t>
            </a:r>
            <a:r>
              <a:rPr lang="hu-HU" sz="5400" dirty="0" smtClean="0">
                <a:latin typeface="Bradley Hand ITC" pitchFamily="66" charset="0"/>
              </a:rPr>
              <a:t>ő</a:t>
            </a:r>
            <a:r>
              <a:rPr lang="hu-HU" sz="5400" b="1" dirty="0" smtClean="0">
                <a:latin typeface="Bradley Hand ITC" pitchFamily="66" charset="0"/>
              </a:rPr>
              <a:t> </a:t>
            </a:r>
            <a:r>
              <a:rPr lang="hu-HU" sz="5400" b="1" dirty="0" err="1" smtClean="0">
                <a:latin typeface="Bradley Hand ITC" pitchFamily="66" charset="0"/>
              </a:rPr>
              <a:t>tévtanítások</a:t>
            </a:r>
            <a:endParaRPr lang="hu-HU" sz="5400" b="1" dirty="0">
              <a:latin typeface="Bradley Hand ITC"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BlochCarl-ChristConsolatornd.jpg"/>
          <p:cNvPicPr>
            <a:picLocks noChangeAspect="1"/>
          </p:cNvPicPr>
          <p:nvPr/>
        </p:nvPicPr>
        <p:blipFill>
          <a:blip r:embed="rId2" cstate="print">
            <a:lum bright="30000" contrast="-44000"/>
          </a:blip>
          <a:stretch>
            <a:fillRect/>
          </a:stretch>
        </p:blipFill>
        <p:spPr>
          <a:xfrm>
            <a:off x="0" y="0"/>
            <a:ext cx="9144000" cy="9877064"/>
          </a:xfrm>
          <a:prstGeom prst="rect">
            <a:avLst/>
          </a:prstGeom>
        </p:spPr>
      </p:pic>
      <p:sp>
        <p:nvSpPr>
          <p:cNvPr id="2" name="Cím 1"/>
          <p:cNvSpPr>
            <a:spLocks noGrp="1"/>
          </p:cNvSpPr>
          <p:nvPr>
            <p:ph type="title"/>
          </p:nvPr>
        </p:nvSpPr>
        <p:spPr/>
        <p:txBody>
          <a:bodyPr>
            <a:normAutofit fontScale="90000"/>
          </a:bodyPr>
          <a:lstStyle/>
          <a:p>
            <a:r>
              <a:rPr lang="hu-HU" b="1" dirty="0" smtClean="0">
                <a:latin typeface="Bradley Hand ITC" pitchFamily="66" charset="0"/>
              </a:rPr>
              <a:t>A legnagyobb ember aki valaha élt?</a:t>
            </a:r>
            <a:endParaRPr lang="hu-HU" b="1" dirty="0">
              <a:latin typeface="Bradley Hand ITC" pitchFamily="66" charset="0"/>
            </a:endParaRPr>
          </a:p>
        </p:txBody>
      </p:sp>
      <p:sp>
        <p:nvSpPr>
          <p:cNvPr id="3" name="Tartalom helye 2"/>
          <p:cNvSpPr>
            <a:spLocks noGrp="1"/>
          </p:cNvSpPr>
          <p:nvPr>
            <p:ph idx="1"/>
          </p:nvPr>
        </p:nvSpPr>
        <p:spPr/>
        <p:txBody>
          <a:bodyPr>
            <a:normAutofit/>
          </a:bodyPr>
          <a:lstStyle/>
          <a:p>
            <a:r>
              <a:rPr lang="hu-HU" b="1" dirty="0" err="1" smtClean="0">
                <a:latin typeface="Bradley Hand ITC" pitchFamily="66" charset="0"/>
              </a:rPr>
              <a:t>Tévtanítás</a:t>
            </a:r>
            <a:r>
              <a:rPr lang="hu-HU" b="1" dirty="0" smtClean="0">
                <a:latin typeface="Bradley Hand ITC" pitchFamily="66" charset="0"/>
              </a:rPr>
              <a:t>: Jézus pusztán egy ember volt, még ha a valaha élt legnagyobb is. ( Jehova Tanúi, a Da </a:t>
            </a:r>
            <a:r>
              <a:rPr lang="hu-HU" b="1" dirty="0" err="1" smtClean="0">
                <a:latin typeface="Bradley Hand ITC" pitchFamily="66" charset="0"/>
              </a:rPr>
              <a:t>Vinchi</a:t>
            </a:r>
            <a:r>
              <a:rPr lang="hu-HU" b="1" dirty="0" smtClean="0">
                <a:latin typeface="Bradley Hand ITC" pitchFamily="66" charset="0"/>
              </a:rPr>
              <a:t> kód alapja)</a:t>
            </a:r>
          </a:p>
          <a:p>
            <a:r>
              <a:rPr lang="hu-HU" b="1" dirty="0" smtClean="0">
                <a:latin typeface="Bradley Hand ITC" pitchFamily="66" charset="0"/>
              </a:rPr>
              <a:t>Egyháztanítás: "Értünk, emberekért és a mi üdvösségünkért leszállott a mennyb</a:t>
            </a:r>
            <a:r>
              <a:rPr lang="hu-HU" dirty="0" smtClean="0">
                <a:latin typeface="Bradley Hand ITC" pitchFamily="66" charset="0"/>
              </a:rPr>
              <a:t>ő</a:t>
            </a:r>
            <a:r>
              <a:rPr lang="hu-HU" b="1" dirty="0" smtClean="0">
                <a:latin typeface="Bradley Hand ITC" pitchFamily="66" charset="0"/>
              </a:rPr>
              <a:t>l, megtestesült a Szentlélek erejéb</a:t>
            </a:r>
            <a:r>
              <a:rPr lang="hu-HU" dirty="0" smtClean="0">
                <a:latin typeface="Bradley Hand ITC" pitchFamily="66" charset="0"/>
              </a:rPr>
              <a:t>ő</a:t>
            </a:r>
            <a:r>
              <a:rPr lang="hu-HU" b="1" dirty="0" smtClean="0">
                <a:latin typeface="Bradley Hand ITC" pitchFamily="66" charset="0"/>
              </a:rPr>
              <a:t>l, Sz</a:t>
            </a:r>
            <a:r>
              <a:rPr lang="hu-HU" dirty="0" smtClean="0">
                <a:latin typeface="Bradley Hand ITC" pitchFamily="66" charset="0"/>
              </a:rPr>
              <a:t>ű</a:t>
            </a:r>
            <a:r>
              <a:rPr lang="hu-HU" b="1" dirty="0" smtClean="0">
                <a:latin typeface="Bradley Hand ITC" pitchFamily="66" charset="0"/>
              </a:rPr>
              <a:t>z Máriától, és emberré lett.”</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_M_sodik_Elj_vetel_www.kepfeltoltes.hu_.jpg"/>
          <p:cNvPicPr>
            <a:picLocks noChangeAspect="1"/>
          </p:cNvPicPr>
          <p:nvPr/>
        </p:nvPicPr>
        <p:blipFill>
          <a:blip r:embed="rId2" cstate="print">
            <a:lum bright="17000" contrast="-63000"/>
          </a:blip>
          <a:stretch>
            <a:fillRect/>
          </a:stretch>
        </p:blipFill>
        <p:spPr>
          <a:xfrm>
            <a:off x="-1" y="0"/>
            <a:ext cx="9601199" cy="6858000"/>
          </a:xfrm>
          <a:prstGeom prst="rect">
            <a:avLst/>
          </a:prstGeom>
        </p:spPr>
      </p:pic>
      <p:sp>
        <p:nvSpPr>
          <p:cNvPr id="2" name="Cím 1"/>
          <p:cNvSpPr>
            <a:spLocks noGrp="1"/>
          </p:cNvSpPr>
          <p:nvPr>
            <p:ph type="title"/>
          </p:nvPr>
        </p:nvSpPr>
        <p:spPr/>
        <p:txBody>
          <a:bodyPr/>
          <a:lstStyle/>
          <a:p>
            <a:r>
              <a:rPr lang="hu-HU" b="1" dirty="0" smtClean="0">
                <a:latin typeface="Bradley Hand ITC" pitchFamily="66" charset="0"/>
              </a:rPr>
              <a:t>Nem is igazi ember?</a:t>
            </a:r>
            <a:endParaRPr lang="hu-HU" b="1" dirty="0">
              <a:latin typeface="Bradley Hand ITC" pitchFamily="66" charset="0"/>
            </a:endParaRPr>
          </a:p>
        </p:txBody>
      </p:sp>
      <p:sp>
        <p:nvSpPr>
          <p:cNvPr id="3" name="Tartalom helye 2"/>
          <p:cNvSpPr>
            <a:spLocks noGrp="1"/>
          </p:cNvSpPr>
          <p:nvPr>
            <p:ph idx="1"/>
          </p:nvPr>
        </p:nvSpPr>
        <p:spPr/>
        <p:txBody>
          <a:bodyPr>
            <a:normAutofit fontScale="92500" lnSpcReduction="10000"/>
          </a:bodyPr>
          <a:lstStyle/>
          <a:p>
            <a:r>
              <a:rPr lang="hu-HU" b="1" dirty="0" err="1" smtClean="0">
                <a:latin typeface="Bradley Hand ITC" pitchFamily="66" charset="0"/>
              </a:rPr>
              <a:t>Tévtanítás</a:t>
            </a:r>
            <a:r>
              <a:rPr lang="hu-HU" b="1" dirty="0" smtClean="0">
                <a:latin typeface="Bradley Hand ITC" pitchFamily="66" charset="0"/>
              </a:rPr>
              <a:t>: Jézusnak a teste nem volt igazi, s valójában nem is  szenvedett ott a kereszten Krisztusnak a teste csak egy látszattest. (</a:t>
            </a:r>
            <a:r>
              <a:rPr lang="hu-HU" b="1" dirty="0" err="1" smtClean="0">
                <a:latin typeface="Bradley Hand ITC" pitchFamily="66" charset="0"/>
              </a:rPr>
              <a:t>doketizmus</a:t>
            </a:r>
            <a:r>
              <a:rPr lang="hu-HU" b="1" dirty="0" smtClean="0">
                <a:latin typeface="Bradley Hand ITC" pitchFamily="66" charset="0"/>
              </a:rPr>
              <a:t> eretneksége)</a:t>
            </a:r>
          </a:p>
          <a:p>
            <a:r>
              <a:rPr lang="hu-HU" b="1" dirty="0" smtClean="0">
                <a:latin typeface="Bradley Hand ITC" pitchFamily="66" charset="0"/>
              </a:rPr>
              <a:t>Egyháztanítás: „hanem szolgai alakot öltött, kiüresítette magát, és hasonló lett az emberekhez. Külsejét tekintve olyan lett, mint egy ember. Megalázta magát és engedelmeskedett mindhalálig, mégpedig a kereszthalálig."  (</a:t>
            </a:r>
            <a:r>
              <a:rPr lang="hu-HU" b="1" dirty="0" err="1" smtClean="0">
                <a:latin typeface="Bradley Hand ITC" pitchFamily="66" charset="0"/>
              </a:rPr>
              <a:t>Fil</a:t>
            </a:r>
            <a:r>
              <a:rPr lang="hu-HU" b="1" dirty="0" smtClean="0">
                <a:latin typeface="Bradley Hand ITC" pitchFamily="66" charset="0"/>
              </a:rPr>
              <a:t> 2,7-8)</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29576_161825742_big.jpg"/>
          <p:cNvPicPr>
            <a:picLocks noChangeAspect="1"/>
          </p:cNvPicPr>
          <p:nvPr/>
        </p:nvPicPr>
        <p:blipFill>
          <a:blip r:embed="rId2" cstate="print">
            <a:lum bright="32000" contrast="-6000"/>
          </a:blip>
          <a:stretch>
            <a:fillRect/>
          </a:stretch>
        </p:blipFill>
        <p:spPr>
          <a:xfrm>
            <a:off x="0" y="-137160"/>
            <a:ext cx="9144000" cy="7132320"/>
          </a:xfrm>
          <a:prstGeom prst="rect">
            <a:avLst/>
          </a:prstGeom>
        </p:spPr>
      </p:pic>
      <p:sp>
        <p:nvSpPr>
          <p:cNvPr id="2" name="Cím 1"/>
          <p:cNvSpPr>
            <a:spLocks noGrp="1"/>
          </p:cNvSpPr>
          <p:nvPr>
            <p:ph type="title"/>
          </p:nvPr>
        </p:nvSpPr>
        <p:spPr/>
        <p:txBody>
          <a:bodyPr>
            <a:noAutofit/>
          </a:bodyPr>
          <a:lstStyle/>
          <a:p>
            <a:r>
              <a:rPr lang="hu-HU" b="1" dirty="0" smtClean="0">
                <a:latin typeface="Bradley Hand ITC" pitchFamily="66" charset="0"/>
              </a:rPr>
              <a:t>Istennek csak fogadott, de nem egylényeg</a:t>
            </a:r>
            <a:r>
              <a:rPr lang="hu-HU" dirty="0" smtClean="0">
                <a:latin typeface="Bradley Hand ITC" pitchFamily="66" charset="0"/>
              </a:rPr>
              <a:t>ű</a:t>
            </a:r>
            <a:r>
              <a:rPr lang="hu-HU" b="1" dirty="0" smtClean="0">
                <a:latin typeface="Bradley Hand ITC" pitchFamily="66" charset="0"/>
              </a:rPr>
              <a:t> Fia?</a:t>
            </a:r>
            <a:endParaRPr lang="hu-HU" b="1" dirty="0">
              <a:latin typeface="Bradley Hand ITC" pitchFamily="66" charset="0"/>
            </a:endParaRPr>
          </a:p>
        </p:txBody>
      </p:sp>
      <p:sp>
        <p:nvSpPr>
          <p:cNvPr id="3" name="Tartalom helye 2"/>
          <p:cNvSpPr>
            <a:spLocks noGrp="1"/>
          </p:cNvSpPr>
          <p:nvPr>
            <p:ph idx="1"/>
          </p:nvPr>
        </p:nvSpPr>
        <p:spPr/>
        <p:txBody>
          <a:bodyPr>
            <a:normAutofit lnSpcReduction="10000"/>
          </a:bodyPr>
          <a:lstStyle/>
          <a:p>
            <a:r>
              <a:rPr lang="hu-HU" b="1" dirty="0" err="1" smtClean="0">
                <a:latin typeface="Bradley Hand ITC" pitchFamily="66" charset="0"/>
              </a:rPr>
              <a:t>Tévtanítás</a:t>
            </a:r>
            <a:r>
              <a:rPr lang="hu-HU" b="1" dirty="0" smtClean="0">
                <a:latin typeface="Bradley Hand ITC" pitchFamily="66" charset="0"/>
              </a:rPr>
              <a:t>: Isten Fia a semmib</a:t>
            </a:r>
            <a:r>
              <a:rPr lang="hu-HU" dirty="0" smtClean="0">
                <a:latin typeface="Bradley Hand ITC" pitchFamily="66" charset="0"/>
              </a:rPr>
              <a:t>ő</a:t>
            </a:r>
            <a:r>
              <a:rPr lang="hu-HU" b="1" dirty="0" smtClean="0">
                <a:latin typeface="Bradley Hand ITC" pitchFamily="66" charset="0"/>
              </a:rPr>
              <a:t>l lett vagy más lényegb</a:t>
            </a:r>
            <a:r>
              <a:rPr lang="hu-HU" dirty="0" smtClean="0">
                <a:latin typeface="Bradley Hand ITC" pitchFamily="66" charset="0"/>
              </a:rPr>
              <a:t>ő</a:t>
            </a:r>
            <a:r>
              <a:rPr lang="hu-HU" b="1" dirty="0" smtClean="0">
                <a:latin typeface="Bradley Hand ITC" pitchFamily="66" charset="0"/>
              </a:rPr>
              <a:t>l való (</a:t>
            </a:r>
            <a:r>
              <a:rPr lang="hu-HU" b="1" dirty="0" err="1" smtClean="0">
                <a:latin typeface="Bradley Hand ITC" pitchFamily="66" charset="0"/>
              </a:rPr>
              <a:t>Áriusz</a:t>
            </a:r>
            <a:r>
              <a:rPr lang="hu-HU" b="1" dirty="0" smtClean="0">
                <a:latin typeface="Bradley Hand ITC" pitchFamily="66" charset="0"/>
              </a:rPr>
              <a:t>)</a:t>
            </a:r>
          </a:p>
          <a:p>
            <a:r>
              <a:rPr lang="hu-HU" b="1" dirty="0" smtClean="0">
                <a:latin typeface="Bradley Hand ITC" pitchFamily="66" charset="0"/>
              </a:rPr>
              <a:t>Egyháztanítás: Az emberi természete, az embersége teremtett emberi természet, de az isteni személye, isteni természete örökt</a:t>
            </a:r>
            <a:r>
              <a:rPr lang="hu-HU" dirty="0" smtClean="0">
                <a:latin typeface="Bradley Hand ITC" pitchFamily="66" charset="0"/>
              </a:rPr>
              <a:t>ő</a:t>
            </a:r>
            <a:r>
              <a:rPr lang="hu-HU" b="1" dirty="0" smtClean="0">
                <a:latin typeface="Bradley Hand ITC" pitchFamily="66" charset="0"/>
              </a:rPr>
              <a:t>l fogva van és örökt</a:t>
            </a:r>
            <a:r>
              <a:rPr lang="hu-HU" dirty="0" smtClean="0">
                <a:latin typeface="Bradley Hand ITC" pitchFamily="66" charset="0"/>
              </a:rPr>
              <a:t>ő</a:t>
            </a:r>
            <a:r>
              <a:rPr lang="hu-HU" b="1" dirty="0" smtClean="0">
                <a:latin typeface="Bradley Hand ITC" pitchFamily="66" charset="0"/>
              </a:rPr>
              <a:t>l fogva születik az Atyától. ( 325 </a:t>
            </a:r>
            <a:r>
              <a:rPr lang="hu-HU" b="1" dirty="0" err="1" smtClean="0">
                <a:latin typeface="Bradley Hand ITC" pitchFamily="66" charset="0"/>
              </a:rPr>
              <a:t>Níceai</a:t>
            </a:r>
            <a:r>
              <a:rPr lang="hu-HU" b="1" dirty="0" smtClean="0">
                <a:latin typeface="Bradley Hand ITC" pitchFamily="66" charset="0"/>
              </a:rPr>
              <a:t> Zsinat „született, de nem teremtmény, az Atyával egylényeg</a:t>
            </a:r>
            <a:r>
              <a:rPr lang="hu-HU" dirty="0" smtClean="0">
                <a:latin typeface="Bradley Hand ITC" pitchFamily="66" charset="0"/>
              </a:rPr>
              <a:t>ű</a:t>
            </a:r>
            <a:r>
              <a:rPr lang="hu-HU" b="1" dirty="0" smtClean="0">
                <a:latin typeface="Bradley Hand ITC" pitchFamily="66" charset="0"/>
              </a:rPr>
              <a:t> és minden általa lett.”)</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transfiguration2.jpg"/>
          <p:cNvPicPr>
            <a:picLocks noChangeAspect="1"/>
          </p:cNvPicPr>
          <p:nvPr/>
        </p:nvPicPr>
        <p:blipFill>
          <a:blip r:embed="rId2" cstate="print"/>
          <a:stretch>
            <a:fillRect/>
          </a:stretch>
        </p:blipFill>
        <p:spPr>
          <a:xfrm>
            <a:off x="-5077072" y="0"/>
            <a:ext cx="18362040" cy="13506301"/>
          </a:xfrm>
          <a:prstGeom prst="rect">
            <a:avLst/>
          </a:prstGeom>
        </p:spPr>
      </p:pic>
      <p:sp>
        <p:nvSpPr>
          <p:cNvPr id="2" name="Cím 1"/>
          <p:cNvSpPr>
            <a:spLocks noGrp="1"/>
          </p:cNvSpPr>
          <p:nvPr>
            <p:ph type="title"/>
          </p:nvPr>
        </p:nvSpPr>
        <p:spPr/>
        <p:txBody>
          <a:bodyPr/>
          <a:lstStyle/>
          <a:p>
            <a:r>
              <a:rPr lang="hu-HU" b="1" dirty="0" smtClean="0">
                <a:latin typeface="Bradley Hand ITC" pitchFamily="66" charset="0"/>
              </a:rPr>
              <a:t>Nem csak félig ember, félig Isten?</a:t>
            </a:r>
            <a:endParaRPr lang="hu-HU" b="1" dirty="0">
              <a:latin typeface="Bradley Hand ITC" pitchFamily="66" charset="0"/>
            </a:endParaRPr>
          </a:p>
        </p:txBody>
      </p:sp>
      <p:sp>
        <p:nvSpPr>
          <p:cNvPr id="3" name="Tartalom helye 2"/>
          <p:cNvSpPr>
            <a:spLocks noGrp="1"/>
          </p:cNvSpPr>
          <p:nvPr>
            <p:ph idx="1"/>
          </p:nvPr>
        </p:nvSpPr>
        <p:spPr/>
        <p:txBody>
          <a:bodyPr>
            <a:normAutofit fontScale="92500" lnSpcReduction="10000"/>
          </a:bodyPr>
          <a:lstStyle/>
          <a:p>
            <a:r>
              <a:rPr lang="hu-HU" b="1" dirty="0" err="1" smtClean="0">
                <a:latin typeface="Bradley Hand ITC" pitchFamily="66" charset="0"/>
              </a:rPr>
              <a:t>Tévtanítás</a:t>
            </a:r>
            <a:r>
              <a:rPr lang="hu-HU" b="1" dirty="0" smtClean="0">
                <a:latin typeface="Bradley Hand ITC" pitchFamily="66" charset="0"/>
              </a:rPr>
              <a:t>: Két személye és két természete van Jézus Krisztusnak</a:t>
            </a:r>
          </a:p>
          <a:p>
            <a:r>
              <a:rPr lang="hu-HU" b="1" dirty="0" smtClean="0">
                <a:latin typeface="Bradley Hand ITC" pitchFamily="66" charset="0"/>
              </a:rPr>
              <a:t>Egyháztanítás: KEK 464 „Az Isten Fia megtestesülésének egyetlen és teljesen egyedülálló eseménye nem azt jelenti, hogy Jézus Krisztus részben Isten, részben ember, vagy, hogy az isteni és az emberi elem zavaros keveréke volna. </a:t>
            </a:r>
            <a:r>
              <a:rPr lang="hu-HU" dirty="0" smtClean="0">
                <a:latin typeface="Bradley Hand ITC" pitchFamily="66" charset="0"/>
              </a:rPr>
              <a:t>Ő</a:t>
            </a:r>
            <a:r>
              <a:rPr lang="hu-HU" b="1" dirty="0" smtClean="0">
                <a:latin typeface="Bradley Hand ITC" pitchFamily="66" charset="0"/>
              </a:rPr>
              <a:t> valóban emberré lett, és valóban Isten maradt. Jézus Krisztus valóságos Isten és valóságos ember.”</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Narnia-Lion-575x431.jpg"/>
          <p:cNvPicPr>
            <a:picLocks noChangeAspect="1"/>
          </p:cNvPicPr>
          <p:nvPr/>
        </p:nvPicPr>
        <p:blipFill>
          <a:blip r:embed="rId2" cstate="print">
            <a:lum bright="55000" contrast="21000"/>
          </a:blip>
          <a:stretch>
            <a:fillRect/>
          </a:stretch>
        </p:blipFill>
        <p:spPr>
          <a:xfrm>
            <a:off x="0" y="1988"/>
            <a:ext cx="9144000" cy="6854024"/>
          </a:xfrm>
          <a:prstGeom prst="rect">
            <a:avLst/>
          </a:prstGeom>
        </p:spPr>
      </p:pic>
      <p:sp>
        <p:nvSpPr>
          <p:cNvPr id="2" name="Cím 1"/>
          <p:cNvSpPr>
            <a:spLocks noGrp="1"/>
          </p:cNvSpPr>
          <p:nvPr>
            <p:ph type="title"/>
          </p:nvPr>
        </p:nvSpPr>
        <p:spPr/>
        <p:txBody>
          <a:bodyPr>
            <a:normAutofit fontScale="90000"/>
          </a:bodyPr>
          <a:lstStyle/>
          <a:p>
            <a:r>
              <a:rPr lang="hu-HU" b="1" dirty="0" smtClean="0">
                <a:latin typeface="Bradley Hand ITC" pitchFamily="66" charset="0"/>
              </a:rPr>
              <a:t>Mi van, ha az állatok is személyek?</a:t>
            </a:r>
            <a:endParaRPr lang="hu-HU" b="1" dirty="0">
              <a:latin typeface="Bradley Hand ITC" pitchFamily="66" charset="0"/>
            </a:endParaRPr>
          </a:p>
        </p:txBody>
      </p:sp>
      <p:sp>
        <p:nvSpPr>
          <p:cNvPr id="3" name="Tartalom helye 2"/>
          <p:cNvSpPr>
            <a:spLocks noGrp="1"/>
          </p:cNvSpPr>
          <p:nvPr>
            <p:ph idx="1"/>
          </p:nvPr>
        </p:nvSpPr>
        <p:spPr/>
        <p:txBody>
          <a:bodyPr/>
          <a:lstStyle/>
          <a:p>
            <a:r>
              <a:rPr lang="hu-HU" b="1" dirty="0" smtClean="0">
                <a:latin typeface="Bradley Hand ITC" pitchFamily="66" charset="0"/>
              </a:rPr>
              <a:t>Az állatoknak nincs a természetükt</a:t>
            </a:r>
            <a:r>
              <a:rPr lang="hu-HU" dirty="0" smtClean="0">
                <a:latin typeface="Bradley Hand ITC" pitchFamily="66" charset="0"/>
              </a:rPr>
              <a:t>ő</a:t>
            </a:r>
            <a:r>
              <a:rPr lang="hu-HU" b="1" dirty="0" smtClean="0">
                <a:latin typeface="Bradley Hand ITC" pitchFamily="66" charset="0"/>
              </a:rPr>
              <a:t>l különböz</a:t>
            </a:r>
            <a:r>
              <a:rPr lang="hu-HU" dirty="0" smtClean="0">
                <a:latin typeface="Bradley Hand ITC" pitchFamily="66" charset="0"/>
              </a:rPr>
              <a:t>ő</a:t>
            </a:r>
            <a:r>
              <a:rPr lang="hu-HU" b="1" dirty="0" smtClean="0">
                <a:latin typeface="Bradley Hand ITC" pitchFamily="66" charset="0"/>
              </a:rPr>
              <a:t> énjük, vagyis nincs személyük.</a:t>
            </a:r>
          </a:p>
          <a:p>
            <a:r>
              <a:rPr lang="hu-HU" b="1" dirty="0" smtClean="0">
                <a:latin typeface="Bradley Hand ITC" pitchFamily="66" charset="0"/>
              </a:rPr>
              <a:t>Az emberi személy viszont képes a természete ellenére cselekedni, ösztöneit irányítani.</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descr="DSCF0840.jpg"/>
          <p:cNvPicPr>
            <a:picLocks noGrp="1" noChangeAspect="1"/>
          </p:cNvPicPr>
          <p:nvPr>
            <p:ph idx="1"/>
          </p:nvPr>
        </p:nvPicPr>
        <p:blipFill>
          <a:blip r:embed="rId2" cstate="print"/>
          <a:stretch>
            <a:fillRect/>
          </a:stretch>
        </p:blipFill>
        <p:spPr>
          <a:xfrm>
            <a:off x="-828600" y="-315416"/>
            <a:ext cx="11300184" cy="7533456"/>
          </a:xfrm>
        </p:spPr>
      </p:pic>
      <p:sp>
        <p:nvSpPr>
          <p:cNvPr id="2" name="Cím 1"/>
          <p:cNvSpPr>
            <a:spLocks noGrp="1"/>
          </p:cNvSpPr>
          <p:nvPr>
            <p:ph type="title"/>
          </p:nvPr>
        </p:nvSpPr>
        <p:spPr>
          <a:xfrm>
            <a:off x="323528" y="0"/>
            <a:ext cx="8820472" cy="2420888"/>
          </a:xfrm>
        </p:spPr>
        <p:txBody>
          <a:bodyPr>
            <a:normAutofit/>
          </a:bodyPr>
          <a:lstStyle/>
          <a:p>
            <a:r>
              <a:rPr lang="hu-HU" sz="4800" b="1" dirty="0" smtClean="0">
                <a:latin typeface="Bradley Hand ITC" pitchFamily="66" charset="0"/>
              </a:rPr>
              <a:t>Hinni csak a templomban kell?</a:t>
            </a:r>
            <a:endParaRPr lang="hu-HU" sz="4800" b="1" dirty="0">
              <a:latin typeface="Bradley Hand ITC"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Bradley Hand ITC" pitchFamily="66" charset="0"/>
              </a:rPr>
              <a:t>A személy</a:t>
            </a:r>
            <a:endParaRPr lang="hu-HU" b="1" dirty="0">
              <a:latin typeface="Bradley Hand ITC" pitchFamily="66" charset="0"/>
            </a:endParaRPr>
          </a:p>
        </p:txBody>
      </p:sp>
      <p:sp>
        <p:nvSpPr>
          <p:cNvPr id="3" name="Tartalom helye 2"/>
          <p:cNvSpPr>
            <a:spLocks noGrp="1"/>
          </p:cNvSpPr>
          <p:nvPr>
            <p:ph idx="1"/>
          </p:nvPr>
        </p:nvSpPr>
        <p:spPr>
          <a:xfrm>
            <a:off x="457200" y="1484784"/>
            <a:ext cx="8229600" cy="4641379"/>
          </a:xfrm>
        </p:spPr>
        <p:txBody>
          <a:bodyPr/>
          <a:lstStyle/>
          <a:p>
            <a:pPr marL="514350" indent="-514350">
              <a:buFont typeface="+mj-lt"/>
              <a:buAutoNum type="arabicPeriod"/>
            </a:pPr>
            <a:r>
              <a:rPr lang="hu-HU" b="1" dirty="0" smtClean="0">
                <a:latin typeface="Bradley Hand ITC" pitchFamily="66" charset="0"/>
              </a:rPr>
              <a:t>Irányító-központ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100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Bradley Hand ITC" pitchFamily="66" charset="0"/>
              </a:rPr>
              <a:t>A személy</a:t>
            </a:r>
            <a:endParaRPr lang="hu-HU" dirty="0"/>
          </a:p>
        </p:txBody>
      </p:sp>
      <p:sp>
        <p:nvSpPr>
          <p:cNvPr id="3" name="Tartalom helye 2"/>
          <p:cNvSpPr>
            <a:spLocks noGrp="1"/>
          </p:cNvSpPr>
          <p:nvPr>
            <p:ph idx="1"/>
          </p:nvPr>
        </p:nvSpPr>
        <p:spPr>
          <a:xfrm>
            <a:off x="457200" y="1412776"/>
            <a:ext cx="8229600" cy="4713387"/>
          </a:xfrm>
        </p:spPr>
        <p:txBody>
          <a:bodyPr/>
          <a:lstStyle/>
          <a:p>
            <a:pPr marL="514350" indent="-514350">
              <a:buFont typeface="+mj-lt"/>
              <a:buAutoNum type="arabicPeriod"/>
            </a:pPr>
            <a:r>
              <a:rPr lang="hu-HU" b="1" dirty="0" smtClean="0">
                <a:latin typeface="Bradley Hand ITC" pitchFamily="66" charset="0"/>
              </a:rPr>
              <a:t>Irányító-központ</a:t>
            </a:r>
          </a:p>
          <a:p>
            <a:pPr marL="514350" indent="-514350">
              <a:buFont typeface="+mj-lt"/>
              <a:buAutoNum type="arabicPeriod"/>
            </a:pPr>
            <a:r>
              <a:rPr lang="hu-HU" b="1" dirty="0" smtClean="0">
                <a:latin typeface="Bradley Hand ITC" pitchFamily="66" charset="0"/>
              </a:rPr>
              <a:t>Birtokos-központ</a:t>
            </a:r>
          </a:p>
          <a:p>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800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Bradley Hand ITC" pitchFamily="66" charset="0"/>
              </a:rPr>
              <a:t>A személy</a:t>
            </a:r>
            <a:endParaRPr lang="hu-HU" dirty="0"/>
          </a:p>
        </p:txBody>
      </p:sp>
      <p:sp>
        <p:nvSpPr>
          <p:cNvPr id="3" name="Tartalom helye 2"/>
          <p:cNvSpPr>
            <a:spLocks noGrp="1"/>
          </p:cNvSpPr>
          <p:nvPr>
            <p:ph idx="1"/>
          </p:nvPr>
        </p:nvSpPr>
        <p:spPr>
          <a:xfrm>
            <a:off x="457200" y="1412776"/>
            <a:ext cx="8229600" cy="4713387"/>
          </a:xfrm>
        </p:spPr>
        <p:txBody>
          <a:bodyPr/>
          <a:lstStyle/>
          <a:p>
            <a:pPr marL="514350" indent="-514350">
              <a:buFont typeface="+mj-lt"/>
              <a:buAutoNum type="arabicPeriod"/>
            </a:pPr>
            <a:r>
              <a:rPr lang="hu-HU" b="1" dirty="0" smtClean="0">
                <a:latin typeface="Bradley Hand ITC" pitchFamily="66" charset="0"/>
              </a:rPr>
              <a:t>Irányító-központ</a:t>
            </a:r>
          </a:p>
          <a:p>
            <a:pPr marL="514350" indent="-514350">
              <a:buFont typeface="+mj-lt"/>
              <a:buAutoNum type="arabicPeriod"/>
            </a:pPr>
            <a:r>
              <a:rPr lang="hu-HU" b="1" dirty="0" smtClean="0">
                <a:latin typeface="Bradley Hand ITC" pitchFamily="66" charset="0"/>
              </a:rPr>
              <a:t>Birtokos-központ</a:t>
            </a:r>
          </a:p>
          <a:p>
            <a:pPr marL="514350" indent="-514350">
              <a:buFont typeface="+mj-lt"/>
              <a:buAutoNum type="arabicPeriod"/>
            </a:pPr>
            <a:r>
              <a:rPr lang="hu-HU" b="1" dirty="0" smtClean="0">
                <a:latin typeface="Bradley Hand ITC" pitchFamily="66" charset="0"/>
              </a:rPr>
              <a:t>Egységesít</a:t>
            </a:r>
            <a:r>
              <a:rPr lang="hu-HU" dirty="0" smtClean="0">
                <a:latin typeface="Bradley Hand ITC" pitchFamily="66" charset="0"/>
              </a:rPr>
              <a:t>ő</a:t>
            </a:r>
            <a:r>
              <a:rPr lang="hu-HU" b="1" dirty="0" smtClean="0">
                <a:latin typeface="Bradley Hand ITC" pitchFamily="66" charset="0"/>
              </a:rPr>
              <a:t>-központ</a:t>
            </a:r>
          </a:p>
          <a:p>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700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Bradley Hand ITC" pitchFamily="66" charset="0"/>
              </a:rPr>
              <a:t>A személy</a:t>
            </a:r>
            <a:endParaRPr lang="hu-HU" dirty="0"/>
          </a:p>
        </p:txBody>
      </p:sp>
      <p:sp>
        <p:nvSpPr>
          <p:cNvPr id="3" name="Tartalom helye 2"/>
          <p:cNvSpPr>
            <a:spLocks noGrp="1"/>
          </p:cNvSpPr>
          <p:nvPr>
            <p:ph idx="1"/>
          </p:nvPr>
        </p:nvSpPr>
        <p:spPr/>
        <p:txBody>
          <a:bodyPr>
            <a:normAutofit/>
          </a:bodyPr>
          <a:lstStyle/>
          <a:p>
            <a:pPr marL="514350" indent="-514350">
              <a:buFont typeface="+mj-lt"/>
              <a:buAutoNum type="arabicPeriod"/>
            </a:pPr>
            <a:r>
              <a:rPr lang="hu-HU" b="1" dirty="0" smtClean="0">
                <a:latin typeface="Bradley Hand ITC" pitchFamily="66" charset="0"/>
              </a:rPr>
              <a:t>Irányító-központ</a:t>
            </a:r>
          </a:p>
          <a:p>
            <a:pPr marL="514350" indent="-514350">
              <a:buFont typeface="+mj-lt"/>
              <a:buAutoNum type="arabicPeriod"/>
            </a:pPr>
            <a:r>
              <a:rPr lang="hu-HU" b="1" dirty="0" smtClean="0">
                <a:latin typeface="Bradley Hand ITC" pitchFamily="66" charset="0"/>
              </a:rPr>
              <a:t>Birtokos-központ</a:t>
            </a:r>
          </a:p>
          <a:p>
            <a:pPr marL="514350" indent="-514350">
              <a:buFont typeface="+mj-lt"/>
              <a:buAutoNum type="arabicPeriod"/>
            </a:pPr>
            <a:r>
              <a:rPr lang="hu-HU" b="1" dirty="0" smtClean="0">
                <a:latin typeface="Bradley Hand ITC" pitchFamily="66" charset="0"/>
              </a:rPr>
              <a:t>Egységesít</a:t>
            </a:r>
            <a:r>
              <a:rPr lang="hu-HU" dirty="0" smtClean="0">
                <a:latin typeface="Bradley Hand ITC" pitchFamily="66" charset="0"/>
              </a:rPr>
              <a:t>ő</a:t>
            </a:r>
            <a:r>
              <a:rPr lang="hu-HU" b="1" dirty="0" smtClean="0">
                <a:latin typeface="Bradley Hand ITC" pitchFamily="66" charset="0"/>
              </a:rPr>
              <a:t>-központ</a:t>
            </a:r>
          </a:p>
          <a:p>
            <a:pPr marL="514350" indent="-514350">
              <a:buFont typeface="+mj-lt"/>
              <a:buAutoNum type="arabicPeriod"/>
            </a:pPr>
            <a:r>
              <a:rPr lang="hu-HU" b="1" dirty="0" smtClean="0">
                <a:latin typeface="Bradley Hand ITC" pitchFamily="66" charset="0"/>
              </a:rPr>
              <a:t>Elkülönít</a:t>
            </a:r>
            <a:r>
              <a:rPr lang="hu-HU" dirty="0" smtClean="0">
                <a:latin typeface="Bradley Hand ITC" pitchFamily="66" charset="0"/>
              </a:rPr>
              <a:t>ő</a:t>
            </a:r>
            <a:r>
              <a:rPr lang="hu-HU" b="1" dirty="0" smtClean="0">
                <a:latin typeface="Bradley Hand ITC" pitchFamily="66" charset="0"/>
              </a:rPr>
              <a:t>-központ</a:t>
            </a:r>
          </a:p>
          <a:p>
            <a:pPr marL="514350" indent="-514350">
              <a:buNone/>
            </a:pPr>
            <a:r>
              <a:rPr lang="hu-HU" b="1" dirty="0" smtClean="0">
                <a:latin typeface="Bradley Hand ITC" pitchFamily="66" charset="0"/>
              </a:rPr>
              <a:t>	A</a:t>
            </a:r>
            <a:r>
              <a:rPr lang="hu-HU" b="1" dirty="0" smtClean="0">
                <a:latin typeface="Bradley Hand ITC" pitchFamily="66" charset="0"/>
              </a:rPr>
              <a:t> személy méltóságát nem a tudatosság szintje, hanem igazán az adja, hogy szabadon </a:t>
            </a:r>
            <a:r>
              <a:rPr lang="hu-HU" dirty="0" smtClean="0">
                <a:latin typeface="Bradley Hand ITC" pitchFamily="66" charset="0"/>
              </a:rPr>
              <a:t>ő</a:t>
            </a:r>
            <a:r>
              <a:rPr lang="hu-HU" b="1" dirty="0" smtClean="0">
                <a:latin typeface="Bradley Hand ITC" pitchFamily="66" charset="0"/>
              </a:rPr>
              <a:t> döntheti el, hogyan és mit </a:t>
            </a:r>
          </a:p>
          <a:p>
            <a:pPr marL="514350" indent="-514350">
              <a:buNone/>
            </a:pPr>
            <a:r>
              <a:rPr lang="hu-HU" b="1" dirty="0" smtClean="0">
                <a:latin typeface="Bradley Hand ITC" pitchFamily="66" charset="0"/>
              </a:rPr>
              <a:t>	értékel.</a:t>
            </a:r>
          </a:p>
          <a:p>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95536" y="404664"/>
            <a:ext cx="8229600" cy="1143000"/>
          </a:xfrm>
        </p:spPr>
        <p:txBody>
          <a:bodyPr>
            <a:normAutofit fontScale="90000"/>
          </a:bodyPr>
          <a:lstStyle/>
          <a:p>
            <a:r>
              <a:rPr lang="hu-HU" b="1" dirty="0" smtClean="0">
                <a:latin typeface="Bradley Hand ITC" pitchFamily="66" charset="0"/>
              </a:rPr>
              <a:t>Frigyre lép az isteni és emberi </a:t>
            </a:r>
            <a:r>
              <a:rPr lang="hu-HU" b="1" dirty="0" err="1" smtClean="0">
                <a:latin typeface="Bradley Hand ITC" pitchFamily="66" charset="0"/>
              </a:rPr>
              <a:t>-nemcsak</a:t>
            </a:r>
            <a:r>
              <a:rPr lang="hu-HU" b="1" dirty="0" smtClean="0">
                <a:latin typeface="Bradley Hand ITC" pitchFamily="66" charset="0"/>
              </a:rPr>
              <a:t> „szerelemi szimbiózis” (</a:t>
            </a:r>
            <a:r>
              <a:rPr lang="hu-HU" b="1" dirty="0" err="1" smtClean="0">
                <a:latin typeface="Bradley Hand ITC" pitchFamily="66" charset="0"/>
              </a:rPr>
              <a:t>énhatárok</a:t>
            </a:r>
            <a:r>
              <a:rPr lang="hu-HU" b="1" dirty="0" smtClean="0">
                <a:latin typeface="Bradley Hand ITC" pitchFamily="66" charset="0"/>
              </a:rPr>
              <a:t> elmosódása)?</a:t>
            </a:r>
            <a:endParaRPr lang="hu-HU" b="1" dirty="0">
              <a:latin typeface="Bradley Hand ITC" pitchFamily="66" charset="0"/>
            </a:endParaRPr>
          </a:p>
        </p:txBody>
      </p:sp>
      <p:sp>
        <p:nvSpPr>
          <p:cNvPr id="3" name="Tartalom helye 2"/>
          <p:cNvSpPr>
            <a:spLocks noGrp="1"/>
          </p:cNvSpPr>
          <p:nvPr>
            <p:ph idx="1"/>
          </p:nvPr>
        </p:nvSpPr>
        <p:spPr>
          <a:xfrm>
            <a:off x="457200" y="1988840"/>
            <a:ext cx="8229600" cy="4137323"/>
          </a:xfrm>
        </p:spPr>
        <p:txBody>
          <a:bodyPr/>
          <a:lstStyle/>
          <a:p>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BEAC7"/>
            </a:gs>
            <a:gs pos="17999">
              <a:srgbClr val="FEE7F2"/>
            </a:gs>
            <a:gs pos="36000">
              <a:srgbClr val="FAC77D"/>
            </a:gs>
            <a:gs pos="61000">
              <a:srgbClr val="FBA97D"/>
            </a:gs>
            <a:gs pos="82001">
              <a:srgbClr val="FBD49C"/>
            </a:gs>
            <a:gs pos="100000">
              <a:srgbClr val="FEE7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548680"/>
            <a:ext cx="8229600" cy="868958"/>
          </a:xfrm>
        </p:spPr>
        <p:txBody>
          <a:bodyPr>
            <a:normAutofit fontScale="90000"/>
          </a:bodyPr>
          <a:lstStyle/>
          <a:p>
            <a:r>
              <a:rPr lang="hu-HU" b="1" dirty="0" smtClean="0">
                <a:latin typeface="Bradley Hand ITC" pitchFamily="66" charset="0"/>
              </a:rPr>
              <a:t>Frigyre lép az isteni és emberi </a:t>
            </a:r>
            <a:r>
              <a:rPr lang="hu-HU" b="1" dirty="0" err="1" smtClean="0">
                <a:latin typeface="Bradley Hand ITC" pitchFamily="66" charset="0"/>
              </a:rPr>
              <a:t>-nemcsak</a:t>
            </a:r>
            <a:r>
              <a:rPr lang="hu-HU" b="1" dirty="0" smtClean="0">
                <a:latin typeface="Bradley Hand ITC" pitchFamily="66" charset="0"/>
              </a:rPr>
              <a:t> „szerelemi szimbiózis” (</a:t>
            </a:r>
            <a:r>
              <a:rPr lang="hu-HU" b="1" dirty="0" err="1" smtClean="0">
                <a:latin typeface="Bradley Hand ITC" pitchFamily="66" charset="0"/>
              </a:rPr>
              <a:t>énhatárok</a:t>
            </a:r>
            <a:r>
              <a:rPr lang="hu-HU" b="1" dirty="0" smtClean="0">
                <a:latin typeface="Bradley Hand ITC" pitchFamily="66" charset="0"/>
              </a:rPr>
              <a:t> elmosódása)?</a:t>
            </a:r>
            <a:endParaRPr lang="hu-HU" dirty="0"/>
          </a:p>
        </p:txBody>
      </p:sp>
      <p:sp>
        <p:nvSpPr>
          <p:cNvPr id="3" name="Tartalom helye 2"/>
          <p:cNvSpPr>
            <a:spLocks noGrp="1"/>
          </p:cNvSpPr>
          <p:nvPr>
            <p:ph idx="1"/>
          </p:nvPr>
        </p:nvSpPr>
        <p:spPr>
          <a:xfrm>
            <a:off x="457200" y="1988840"/>
            <a:ext cx="8229600" cy="4137323"/>
          </a:xfrm>
        </p:spPr>
        <p:txBody>
          <a:bodyPr/>
          <a:lstStyle/>
          <a:p>
            <a:r>
              <a:rPr lang="hu-HU" b="1" dirty="0" smtClean="0">
                <a:latin typeface="Bradley Hand ITC" pitchFamily="66" charset="0"/>
              </a:rPr>
              <a:t>Vissza retten attól, hogy úgy legyen a másik szolgálatára, mint annak saját természete</a:t>
            </a:r>
          </a:p>
          <a:p>
            <a:pPr>
              <a:buNone/>
            </a:pP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FBEAC7"/>
            </a:gs>
            <a:gs pos="17999">
              <a:srgbClr val="FEE7F2"/>
            </a:gs>
            <a:gs pos="36000">
              <a:srgbClr val="FAC77D"/>
            </a:gs>
            <a:gs pos="61000">
              <a:srgbClr val="FBA97D"/>
            </a:gs>
            <a:gs pos="82001">
              <a:srgbClr val="FBD49C"/>
            </a:gs>
            <a:gs pos="100000">
              <a:srgbClr val="FEE7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620688"/>
            <a:ext cx="8229600" cy="1008112"/>
          </a:xfrm>
        </p:spPr>
        <p:txBody>
          <a:bodyPr>
            <a:normAutofit fontScale="90000"/>
          </a:bodyPr>
          <a:lstStyle/>
          <a:p>
            <a:r>
              <a:rPr lang="hu-HU" b="1" dirty="0" smtClean="0">
                <a:latin typeface="Bradley Hand ITC" pitchFamily="66" charset="0"/>
              </a:rPr>
              <a:t>Frigyre lép az isteni és emberi </a:t>
            </a:r>
            <a:r>
              <a:rPr lang="hu-HU" b="1" dirty="0" err="1" smtClean="0">
                <a:latin typeface="Bradley Hand ITC" pitchFamily="66" charset="0"/>
              </a:rPr>
              <a:t>-nemcsak</a:t>
            </a:r>
            <a:r>
              <a:rPr lang="hu-HU" b="1" dirty="0" smtClean="0">
                <a:latin typeface="Bradley Hand ITC" pitchFamily="66" charset="0"/>
              </a:rPr>
              <a:t> „szerelemi szimbiózis” (</a:t>
            </a:r>
            <a:r>
              <a:rPr lang="hu-HU" b="1" dirty="0" err="1" smtClean="0">
                <a:latin typeface="Bradley Hand ITC" pitchFamily="66" charset="0"/>
              </a:rPr>
              <a:t>énhatárok</a:t>
            </a:r>
            <a:r>
              <a:rPr lang="hu-HU" b="1" dirty="0" smtClean="0">
                <a:latin typeface="Bradley Hand ITC" pitchFamily="66" charset="0"/>
              </a:rPr>
              <a:t> elmosódása)?</a:t>
            </a:r>
            <a:endParaRPr lang="hu-HU" dirty="0"/>
          </a:p>
        </p:txBody>
      </p:sp>
      <p:sp>
        <p:nvSpPr>
          <p:cNvPr id="3" name="Tartalom helye 2"/>
          <p:cNvSpPr>
            <a:spLocks noGrp="1"/>
          </p:cNvSpPr>
          <p:nvPr>
            <p:ph idx="1"/>
          </p:nvPr>
        </p:nvSpPr>
        <p:spPr>
          <a:xfrm>
            <a:off x="457200" y="2060848"/>
            <a:ext cx="8229600" cy="4065315"/>
          </a:xfrm>
        </p:spPr>
        <p:txBody>
          <a:bodyPr/>
          <a:lstStyle/>
          <a:p>
            <a:r>
              <a:rPr lang="hu-HU" b="1" dirty="0" smtClean="0">
                <a:latin typeface="Bradley Hand ITC" pitchFamily="66" charset="0"/>
              </a:rPr>
              <a:t>Vissza retten attól, hogy úgy legyen a másik szolgálatára, mint annak saját természete</a:t>
            </a:r>
          </a:p>
          <a:p>
            <a:r>
              <a:rPr lang="hu-HU" b="1" dirty="0" smtClean="0">
                <a:latin typeface="Bradley Hand ITC" pitchFamily="66" charset="0"/>
              </a:rPr>
              <a:t>A megtestesülésben nem két személy és két természet egyesül, hanem egyfajta „személy átültetés” történik: isteni személyt emberi természetbe.</a:t>
            </a:r>
          </a:p>
          <a:p>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548680"/>
            <a:ext cx="8229600" cy="1143000"/>
          </a:xfrm>
        </p:spPr>
        <p:txBody>
          <a:bodyPr>
            <a:normAutofit fontScale="90000"/>
          </a:bodyPr>
          <a:lstStyle/>
          <a:p>
            <a:r>
              <a:rPr lang="hu-HU" b="1" dirty="0" smtClean="0">
                <a:latin typeface="Bradley Hand ITC" pitchFamily="66" charset="0"/>
              </a:rPr>
              <a:t>Hogy fér meg Krisztusban az isteni mindentudás az emberi tudatlansággal?</a:t>
            </a:r>
            <a:endParaRPr lang="hu-HU" b="1" dirty="0">
              <a:latin typeface="Bradley Hand ITC" pitchFamily="66" charset="0"/>
            </a:endParaRPr>
          </a:p>
        </p:txBody>
      </p:sp>
      <p:sp>
        <p:nvSpPr>
          <p:cNvPr id="3" name="Tartalom helye 2"/>
          <p:cNvSpPr>
            <a:spLocks noGrp="1"/>
          </p:cNvSpPr>
          <p:nvPr>
            <p:ph idx="1"/>
          </p:nvPr>
        </p:nvSpPr>
        <p:spPr>
          <a:xfrm>
            <a:off x="457200" y="2492896"/>
            <a:ext cx="8229600" cy="3633267"/>
          </a:xfrm>
        </p:spPr>
        <p:txBody>
          <a:bodyPr/>
          <a:lstStyle/>
          <a:p>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8000">
              <a:srgbClr val="FBEAC7"/>
            </a:gs>
            <a:gs pos="17999">
              <a:srgbClr val="FEE7F2"/>
            </a:gs>
            <a:gs pos="36000">
              <a:srgbClr val="FAC77D"/>
            </a:gs>
            <a:gs pos="61000">
              <a:srgbClr val="FBA97D"/>
            </a:gs>
            <a:gs pos="82001">
              <a:srgbClr val="FBD49C"/>
            </a:gs>
            <a:gs pos="100000">
              <a:srgbClr val="FEE7F2"/>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620688"/>
            <a:ext cx="8229600" cy="1080120"/>
          </a:xfrm>
        </p:spPr>
        <p:txBody>
          <a:bodyPr>
            <a:normAutofit fontScale="90000"/>
          </a:bodyPr>
          <a:lstStyle/>
          <a:p>
            <a:r>
              <a:rPr lang="hu-HU" b="1" dirty="0" smtClean="0">
                <a:latin typeface="Bradley Hand ITC" pitchFamily="66" charset="0"/>
              </a:rPr>
              <a:t>Hogy fér meg Krisztusban az isteni mindentudás az emberi tudatlansággal?</a:t>
            </a:r>
            <a:endParaRPr lang="hu-HU" dirty="0"/>
          </a:p>
        </p:txBody>
      </p:sp>
      <p:sp>
        <p:nvSpPr>
          <p:cNvPr id="3" name="Tartalom helye 2"/>
          <p:cNvSpPr>
            <a:spLocks noGrp="1"/>
          </p:cNvSpPr>
          <p:nvPr>
            <p:ph idx="1"/>
          </p:nvPr>
        </p:nvSpPr>
        <p:spPr>
          <a:xfrm>
            <a:off x="457200" y="2492896"/>
            <a:ext cx="8229600" cy="3633267"/>
          </a:xfrm>
        </p:spPr>
        <p:txBody>
          <a:bodyPr/>
          <a:lstStyle/>
          <a:p>
            <a:r>
              <a:rPr lang="hu-HU" b="1" dirty="0" smtClean="0">
                <a:latin typeface="Bradley Hand ITC" pitchFamily="66" charset="0"/>
              </a:rPr>
              <a:t>Amennyiben földi életében is szüntelen élvezte volna isteni mindenhatóságát vagy a kereszten is a boldogító </a:t>
            </a:r>
            <a:r>
              <a:rPr lang="hu-HU" b="1" dirty="0" err="1" smtClean="0">
                <a:latin typeface="Bradley Hand ITC" pitchFamily="66" charset="0"/>
              </a:rPr>
              <a:t>színelátásban</a:t>
            </a:r>
            <a:r>
              <a:rPr lang="hu-HU" b="1" dirty="0" smtClean="0">
                <a:latin typeface="Bradley Hand ITC" pitchFamily="66" charset="0"/>
              </a:rPr>
              <a:t> lett volna, akkor a földi élet nem jelentett volna számára áldozatot.</a:t>
            </a:r>
          </a:p>
          <a:p>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75000">
              <a:srgbClr val="FBEAC7"/>
            </a:gs>
            <a:gs pos="17999">
              <a:srgbClr val="FEE7F2"/>
            </a:gs>
            <a:gs pos="36000">
              <a:srgbClr val="FAC77D"/>
            </a:gs>
            <a:gs pos="61000">
              <a:srgbClr val="FBA97D"/>
            </a:gs>
            <a:gs pos="82001">
              <a:srgbClr val="FBD49C"/>
            </a:gs>
            <a:gs pos="100000">
              <a:srgbClr val="FEE7F2"/>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Bradley Hand ITC" pitchFamily="66" charset="0"/>
              </a:rPr>
              <a:t>Összefoglalás</a:t>
            </a:r>
            <a:endParaRPr lang="hu-HU" b="1" dirty="0">
              <a:latin typeface="Bradley Hand ITC" pitchFamily="66" charset="0"/>
            </a:endParaRPr>
          </a:p>
        </p:txBody>
      </p:sp>
      <p:sp>
        <p:nvSpPr>
          <p:cNvPr id="3" name="Tartalom helye 2"/>
          <p:cNvSpPr>
            <a:spLocks noGrp="1"/>
          </p:cNvSpPr>
          <p:nvPr>
            <p:ph idx="1"/>
          </p:nvPr>
        </p:nvSpPr>
        <p:spPr/>
        <p:txBody>
          <a:bodyPr>
            <a:normAutofit fontScale="92500" lnSpcReduction="20000"/>
          </a:bodyPr>
          <a:lstStyle/>
          <a:p>
            <a:r>
              <a:rPr lang="hu-HU" b="1" dirty="0">
                <a:latin typeface="Bradley Hand ITC" pitchFamily="66" charset="0"/>
              </a:rPr>
              <a:t>K</a:t>
            </a:r>
            <a:r>
              <a:rPr lang="hu-HU" b="1" dirty="0" smtClean="0">
                <a:latin typeface="Bradley Hand ITC" pitchFamily="66" charset="0"/>
              </a:rPr>
              <a:t>öszönöm alázatodat, hogy úgy egyesíted magaddal emberségünket, hogy nem igázod le mindenhatóságoddal, mindentudásoddal, hanem engeded kibontakozni. Megsemmisülne, egészen elégne emberségünk (tudatlanságunk és véges gyarlóságunk) a te végtelen szentséged fényében, s</a:t>
            </a:r>
            <a:r>
              <a:rPr lang="hu-HU" dirty="0" smtClean="0">
                <a:latin typeface="Bradley Hand ITC" pitchFamily="66" charset="0"/>
              </a:rPr>
              <a:t>ő</a:t>
            </a:r>
            <a:r>
              <a:rPr lang="hu-HU" b="1" dirty="0" smtClean="0">
                <a:latin typeface="Bradley Hand ITC" pitchFamily="66" charset="0"/>
              </a:rPr>
              <a:t>t feleslegessé válna, puszta mellékletté silányulna az ember Isten mellett, ha megtestesülésedben nem tompítanád, s rejtenéd el szentséges ragyogásodat egy törékeny kisdedben, ha nem üresítenéd ki magad, szolgai alakot öltve.</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 name="Tartalom helye 5" descr="DSCF0840.jpg"/>
          <p:cNvPicPr>
            <a:picLocks noChangeAspect="1"/>
          </p:cNvPicPr>
          <p:nvPr/>
        </p:nvPicPr>
        <p:blipFill>
          <a:blip r:embed="rId2" cstate="print">
            <a:lum bright="30000" contrast="-19000"/>
          </a:blip>
          <a:stretch>
            <a:fillRect/>
          </a:stretch>
        </p:blipFill>
        <p:spPr>
          <a:xfrm>
            <a:off x="-828600" y="-315416"/>
            <a:ext cx="11300184" cy="7533456"/>
          </a:xfrm>
          <a:prstGeom prst="rect">
            <a:avLst/>
          </a:prstGeom>
          <a:gradFill>
            <a:gsLst>
              <a:gs pos="0">
                <a:schemeClr val="accent6"/>
              </a:gs>
              <a:gs pos="17999">
                <a:srgbClr val="FEE7F2"/>
              </a:gs>
              <a:gs pos="36000">
                <a:srgbClr val="FAC77D"/>
              </a:gs>
              <a:gs pos="61000">
                <a:srgbClr val="FBA97D"/>
              </a:gs>
              <a:gs pos="82001">
                <a:srgbClr val="FBD49C"/>
              </a:gs>
              <a:gs pos="100000">
                <a:srgbClr val="FEE7F2"/>
              </a:gs>
            </a:gsLst>
            <a:lin ang="5400000" scaled="0"/>
          </a:gradFill>
          <a:effectLst>
            <a:outerShdw blurRad="50800" dist="50800" dir="5400000" algn="ctr" rotWithShape="0">
              <a:schemeClr val="bg1"/>
            </a:outerShdw>
          </a:effectLst>
        </p:spPr>
      </p:pic>
      <p:sp>
        <p:nvSpPr>
          <p:cNvPr id="2" name="Cím 1"/>
          <p:cNvSpPr>
            <a:spLocks noGrp="1"/>
          </p:cNvSpPr>
          <p:nvPr>
            <p:ph type="title"/>
          </p:nvPr>
        </p:nvSpPr>
        <p:spPr/>
        <p:txBody>
          <a:bodyPr/>
          <a:lstStyle/>
          <a:p>
            <a:r>
              <a:rPr lang="hu-HU" b="1" dirty="0" smtClean="0">
                <a:latin typeface="Bradley Hand ITC" pitchFamily="66" charset="0"/>
              </a:rPr>
              <a:t>Hinni csak a templomban kell?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 hit a legalapvet</a:t>
            </a:r>
            <a:r>
              <a:rPr lang="hu-HU" dirty="0" smtClean="0">
                <a:latin typeface="Bradley Hand ITC" pitchFamily="66" charset="0"/>
              </a:rPr>
              <a:t>ő</a:t>
            </a:r>
            <a:r>
              <a:rPr lang="hu-HU" b="1" dirty="0" smtClean="0">
                <a:latin typeface="Bradley Hand ITC" pitchFamily="66" charset="0"/>
              </a:rPr>
              <a:t>bb tevékenység</a:t>
            </a:r>
          </a:p>
          <a:p>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4" name="Tartalom helye 5" descr="DSCF0840.jpg"/>
          <p:cNvPicPr>
            <a:picLocks noChangeAspect="1"/>
          </p:cNvPicPr>
          <p:nvPr/>
        </p:nvPicPr>
        <p:blipFill>
          <a:blip r:embed="rId3" cstate="print">
            <a:lum bright="30000" contrast="-19000"/>
          </a:blip>
          <a:stretch>
            <a:fillRect/>
          </a:stretch>
        </p:blipFill>
        <p:spPr>
          <a:xfrm>
            <a:off x="-828600" y="-315416"/>
            <a:ext cx="11300184" cy="7533456"/>
          </a:xfrm>
          <a:prstGeom prst="rect">
            <a:avLst/>
          </a:prstGeom>
          <a:gradFill>
            <a:gsLst>
              <a:gs pos="0">
                <a:schemeClr val="accent6"/>
              </a:gs>
              <a:gs pos="17999">
                <a:srgbClr val="FEE7F2"/>
              </a:gs>
              <a:gs pos="36000">
                <a:srgbClr val="FAC77D"/>
              </a:gs>
              <a:gs pos="61000">
                <a:srgbClr val="FBA97D"/>
              </a:gs>
              <a:gs pos="82001">
                <a:srgbClr val="FBD49C"/>
              </a:gs>
              <a:gs pos="100000">
                <a:srgbClr val="FEE7F2"/>
              </a:gs>
            </a:gsLst>
            <a:lin ang="5400000" scaled="0"/>
          </a:gradFill>
          <a:effectLst>
            <a:outerShdw blurRad="50800" dist="50800" dir="5400000" algn="ctr" rotWithShape="0">
              <a:schemeClr val="bg1"/>
            </a:outerShdw>
          </a:effectLst>
        </p:spPr>
      </p:pic>
      <p:sp>
        <p:nvSpPr>
          <p:cNvPr id="2" name="Cím 1"/>
          <p:cNvSpPr>
            <a:spLocks noGrp="1"/>
          </p:cNvSpPr>
          <p:nvPr>
            <p:ph type="title"/>
          </p:nvPr>
        </p:nvSpPr>
        <p:spPr/>
        <p:txBody>
          <a:bodyPr/>
          <a:lstStyle/>
          <a:p>
            <a:r>
              <a:rPr lang="hu-HU" b="1" dirty="0" smtClean="0">
                <a:latin typeface="Bradley Hand ITC" pitchFamily="66" charset="0"/>
              </a:rPr>
              <a:t>Hinni csak a templomban kell?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 hit a legalapvet</a:t>
            </a:r>
            <a:r>
              <a:rPr lang="hu-HU" dirty="0" smtClean="0">
                <a:latin typeface="Bradley Hand ITC" pitchFamily="66" charset="0"/>
              </a:rPr>
              <a:t>ő</a:t>
            </a:r>
            <a:r>
              <a:rPr lang="hu-HU" b="1" dirty="0" smtClean="0">
                <a:latin typeface="Bradley Hand ITC" pitchFamily="66" charset="0"/>
              </a:rPr>
              <a:t>bb tevékenység</a:t>
            </a:r>
          </a:p>
          <a:p>
            <a:r>
              <a:rPr lang="hu-HU" b="1" dirty="0" smtClean="0">
                <a:latin typeface="Bradley Hand ITC" pitchFamily="66" charset="0"/>
              </a:rPr>
              <a:t>Amit értékelünk abban hiszünk</a:t>
            </a:r>
          </a:p>
          <a:p>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5" descr="DSCF0840.jpg"/>
          <p:cNvPicPr>
            <a:picLocks noChangeAspect="1"/>
          </p:cNvPicPr>
          <p:nvPr/>
        </p:nvPicPr>
        <p:blipFill>
          <a:blip r:embed="rId2" cstate="print">
            <a:lum bright="30000" contrast="-19000"/>
          </a:blip>
          <a:stretch>
            <a:fillRect/>
          </a:stretch>
        </p:blipFill>
        <p:spPr>
          <a:xfrm>
            <a:off x="-828600" y="-315416"/>
            <a:ext cx="11300184" cy="7533456"/>
          </a:xfrm>
          <a:prstGeom prst="rect">
            <a:avLst/>
          </a:prstGeom>
          <a:gradFill>
            <a:gsLst>
              <a:gs pos="0">
                <a:schemeClr val="accent6"/>
              </a:gs>
              <a:gs pos="17999">
                <a:srgbClr val="FEE7F2"/>
              </a:gs>
              <a:gs pos="36000">
                <a:srgbClr val="FAC77D"/>
              </a:gs>
              <a:gs pos="61000">
                <a:srgbClr val="FBA97D"/>
              </a:gs>
              <a:gs pos="82001">
                <a:srgbClr val="FBD49C"/>
              </a:gs>
              <a:gs pos="100000">
                <a:srgbClr val="FEE7F2"/>
              </a:gs>
            </a:gsLst>
            <a:lin ang="5400000" scaled="0"/>
          </a:gradFill>
          <a:effectLst>
            <a:outerShdw blurRad="50800" dist="50800" dir="5400000" algn="ctr" rotWithShape="0">
              <a:schemeClr val="bg1"/>
            </a:outerShdw>
          </a:effectLst>
        </p:spPr>
      </p:pic>
      <p:sp>
        <p:nvSpPr>
          <p:cNvPr id="2" name="Cím 1"/>
          <p:cNvSpPr>
            <a:spLocks noGrp="1"/>
          </p:cNvSpPr>
          <p:nvPr>
            <p:ph type="title"/>
          </p:nvPr>
        </p:nvSpPr>
        <p:spPr/>
        <p:txBody>
          <a:bodyPr/>
          <a:lstStyle/>
          <a:p>
            <a:r>
              <a:rPr lang="hu-HU" b="1" dirty="0" smtClean="0">
                <a:latin typeface="Bradley Hand ITC" pitchFamily="66" charset="0"/>
              </a:rPr>
              <a:t>Hinni csak a templomban kell?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 hit a legalapvet</a:t>
            </a:r>
            <a:r>
              <a:rPr lang="hu-HU" dirty="0" smtClean="0">
                <a:latin typeface="Bradley Hand ITC" pitchFamily="66" charset="0"/>
              </a:rPr>
              <a:t>ő</a:t>
            </a:r>
            <a:r>
              <a:rPr lang="hu-HU" b="1" dirty="0" smtClean="0">
                <a:latin typeface="Bradley Hand ITC" pitchFamily="66" charset="0"/>
              </a:rPr>
              <a:t>bb tevékenység</a:t>
            </a:r>
          </a:p>
          <a:p>
            <a:r>
              <a:rPr lang="hu-HU" b="1" dirty="0" smtClean="0">
                <a:latin typeface="Bradley Hand ITC" pitchFamily="66" charset="0"/>
              </a:rPr>
              <a:t>Amit értékelünk abban hiszünk</a:t>
            </a:r>
          </a:p>
          <a:p>
            <a:r>
              <a:rPr lang="hu-HU" b="1" dirty="0" smtClean="0">
                <a:latin typeface="Bradley Hand ITC" pitchFamily="66" charset="0"/>
              </a:rPr>
              <a:t>Központi érték</a:t>
            </a:r>
            <a:br>
              <a:rPr lang="hu-HU" b="1" dirty="0" smtClean="0">
                <a:latin typeface="Bradley Hand ITC" pitchFamily="66" charset="0"/>
              </a:rPr>
            </a:br>
            <a:r>
              <a:rPr lang="hu-HU" b="1" dirty="0" smtClean="0">
                <a:latin typeface="Bradley Hand ITC" pitchFamily="66" charset="0"/>
              </a:rPr>
              <a:t>	</a:t>
            </a:r>
          </a:p>
          <a:p>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5" descr="DSCF0840.jpg"/>
          <p:cNvPicPr>
            <a:picLocks noChangeAspect="1"/>
          </p:cNvPicPr>
          <p:nvPr/>
        </p:nvPicPr>
        <p:blipFill>
          <a:blip r:embed="rId2" cstate="print">
            <a:lum bright="30000" contrast="-19000"/>
          </a:blip>
          <a:stretch>
            <a:fillRect/>
          </a:stretch>
        </p:blipFill>
        <p:spPr>
          <a:xfrm>
            <a:off x="-828600" y="-315416"/>
            <a:ext cx="11300184" cy="7533456"/>
          </a:xfrm>
          <a:prstGeom prst="rect">
            <a:avLst/>
          </a:prstGeom>
          <a:gradFill>
            <a:gsLst>
              <a:gs pos="0">
                <a:schemeClr val="accent6"/>
              </a:gs>
              <a:gs pos="17999">
                <a:srgbClr val="FEE7F2"/>
              </a:gs>
              <a:gs pos="36000">
                <a:srgbClr val="FAC77D"/>
              </a:gs>
              <a:gs pos="61000">
                <a:srgbClr val="FBA97D"/>
              </a:gs>
              <a:gs pos="82001">
                <a:srgbClr val="FBD49C"/>
              </a:gs>
              <a:gs pos="100000">
                <a:srgbClr val="FEE7F2"/>
              </a:gs>
            </a:gsLst>
            <a:lin ang="5400000" scaled="0"/>
          </a:gradFill>
          <a:effectLst>
            <a:outerShdw blurRad="50800" dist="50800" dir="5400000" algn="ctr" rotWithShape="0">
              <a:schemeClr val="bg1"/>
            </a:outerShdw>
          </a:effectLst>
        </p:spPr>
      </p:pic>
      <p:sp>
        <p:nvSpPr>
          <p:cNvPr id="2" name="Cím 1"/>
          <p:cNvSpPr>
            <a:spLocks noGrp="1"/>
          </p:cNvSpPr>
          <p:nvPr>
            <p:ph type="title"/>
          </p:nvPr>
        </p:nvSpPr>
        <p:spPr/>
        <p:txBody>
          <a:bodyPr/>
          <a:lstStyle/>
          <a:p>
            <a:r>
              <a:rPr lang="hu-HU" b="1" dirty="0" smtClean="0">
                <a:latin typeface="Bradley Hand ITC" pitchFamily="66" charset="0"/>
              </a:rPr>
              <a:t>Hinni csak a templomban kell?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 hit a legalapvet</a:t>
            </a:r>
            <a:r>
              <a:rPr lang="hu-HU" dirty="0" smtClean="0">
                <a:latin typeface="Bradley Hand ITC" pitchFamily="66" charset="0"/>
              </a:rPr>
              <a:t>ő</a:t>
            </a:r>
            <a:r>
              <a:rPr lang="hu-HU" b="1" dirty="0" smtClean="0">
                <a:latin typeface="Bradley Hand ITC" pitchFamily="66" charset="0"/>
              </a:rPr>
              <a:t>bb tevékenység</a:t>
            </a:r>
          </a:p>
          <a:p>
            <a:r>
              <a:rPr lang="hu-HU" b="1" dirty="0" smtClean="0">
                <a:latin typeface="Bradley Hand ITC" pitchFamily="66" charset="0"/>
              </a:rPr>
              <a:t>Amit értékelünk abban hiszünk</a:t>
            </a:r>
          </a:p>
          <a:p>
            <a:r>
              <a:rPr lang="hu-HU" b="1" dirty="0" smtClean="0">
                <a:latin typeface="Bradley Hand ITC" pitchFamily="66" charset="0"/>
              </a:rPr>
              <a:t>Központi érték</a:t>
            </a:r>
            <a:br>
              <a:rPr lang="hu-HU" b="1" dirty="0" smtClean="0">
                <a:latin typeface="Bradley Hand ITC" pitchFamily="66" charset="0"/>
              </a:rPr>
            </a:br>
            <a:r>
              <a:rPr lang="hu-HU" b="1" dirty="0" smtClean="0">
                <a:latin typeface="Bradley Hand ITC" pitchFamily="66" charset="0"/>
              </a:rPr>
              <a:t>	- Ez formál minket</a:t>
            </a:r>
          </a:p>
          <a:p>
            <a:endParaRPr lang="hu-HU" dirty="0" smtClean="0"/>
          </a:p>
          <a:p>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5" descr="DSCF0840.jpg"/>
          <p:cNvPicPr>
            <a:picLocks noChangeAspect="1"/>
          </p:cNvPicPr>
          <p:nvPr/>
        </p:nvPicPr>
        <p:blipFill>
          <a:blip r:embed="rId2" cstate="print">
            <a:lum bright="30000" contrast="-19000"/>
          </a:blip>
          <a:stretch>
            <a:fillRect/>
          </a:stretch>
        </p:blipFill>
        <p:spPr>
          <a:xfrm>
            <a:off x="-828600" y="-315416"/>
            <a:ext cx="11300184" cy="7533456"/>
          </a:xfrm>
          <a:prstGeom prst="rect">
            <a:avLst/>
          </a:prstGeom>
          <a:gradFill>
            <a:gsLst>
              <a:gs pos="0">
                <a:schemeClr val="accent6"/>
              </a:gs>
              <a:gs pos="17999">
                <a:srgbClr val="FEE7F2"/>
              </a:gs>
              <a:gs pos="36000">
                <a:srgbClr val="FAC77D"/>
              </a:gs>
              <a:gs pos="61000">
                <a:srgbClr val="FBA97D"/>
              </a:gs>
              <a:gs pos="82001">
                <a:srgbClr val="FBD49C"/>
              </a:gs>
              <a:gs pos="100000">
                <a:srgbClr val="FEE7F2"/>
              </a:gs>
            </a:gsLst>
            <a:lin ang="5400000" scaled="0"/>
          </a:gradFill>
          <a:effectLst>
            <a:outerShdw blurRad="50800" dist="50800" dir="5400000" algn="ctr" rotWithShape="0">
              <a:schemeClr val="bg1"/>
            </a:outerShdw>
          </a:effectLst>
        </p:spPr>
      </p:pic>
      <p:sp>
        <p:nvSpPr>
          <p:cNvPr id="2" name="Cím 1"/>
          <p:cNvSpPr>
            <a:spLocks noGrp="1"/>
          </p:cNvSpPr>
          <p:nvPr>
            <p:ph type="title"/>
          </p:nvPr>
        </p:nvSpPr>
        <p:spPr/>
        <p:txBody>
          <a:bodyPr/>
          <a:lstStyle/>
          <a:p>
            <a:r>
              <a:rPr lang="hu-HU" b="1" dirty="0" smtClean="0">
                <a:latin typeface="Bradley Hand ITC" pitchFamily="66" charset="0"/>
              </a:rPr>
              <a:t>Hinni csak a templomban kell?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 hit a legalapvet</a:t>
            </a:r>
            <a:r>
              <a:rPr lang="hu-HU" dirty="0" smtClean="0">
                <a:latin typeface="Bradley Hand ITC" pitchFamily="66" charset="0"/>
              </a:rPr>
              <a:t>ő</a:t>
            </a:r>
            <a:r>
              <a:rPr lang="hu-HU" b="1" dirty="0" smtClean="0">
                <a:latin typeface="Bradley Hand ITC" pitchFamily="66" charset="0"/>
              </a:rPr>
              <a:t>bb tevékenység</a:t>
            </a:r>
          </a:p>
          <a:p>
            <a:r>
              <a:rPr lang="hu-HU" b="1" dirty="0" smtClean="0">
                <a:latin typeface="Bradley Hand ITC" pitchFamily="66" charset="0"/>
              </a:rPr>
              <a:t>Amit értékelünk abban hiszünk</a:t>
            </a:r>
          </a:p>
          <a:p>
            <a:r>
              <a:rPr lang="hu-HU" b="1" dirty="0" smtClean="0">
                <a:latin typeface="Bradley Hand ITC" pitchFamily="66" charset="0"/>
              </a:rPr>
              <a:t>Központi érték</a:t>
            </a:r>
            <a:br>
              <a:rPr lang="hu-HU" b="1" dirty="0" smtClean="0">
                <a:latin typeface="Bradley Hand ITC" pitchFamily="66" charset="0"/>
              </a:rPr>
            </a:br>
            <a:r>
              <a:rPr lang="hu-HU" b="1" dirty="0" smtClean="0">
                <a:latin typeface="Bradley Hand ITC" pitchFamily="66" charset="0"/>
              </a:rPr>
              <a:t>	- Ez formál minket</a:t>
            </a:r>
          </a:p>
          <a:p>
            <a:r>
              <a:rPr lang="hu-HU" b="1" dirty="0" smtClean="0">
                <a:latin typeface="Bradley Hand ITC" pitchFamily="66" charset="0"/>
              </a:rPr>
              <a:t>A Krisztusba vetett hitnek van feltámasztó ereje</a:t>
            </a:r>
            <a:endParaRPr lang="hu-HU" b="1" dirty="0">
              <a:latin typeface="Bradley Hand ITC"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artalom helye 9" descr="anges_gardiens-450.jpg"/>
          <p:cNvPicPr>
            <a:picLocks noGrp="1" noChangeAspect="1"/>
          </p:cNvPicPr>
          <p:nvPr>
            <p:ph idx="1"/>
          </p:nvPr>
        </p:nvPicPr>
        <p:blipFill>
          <a:blip r:embed="rId2" cstate="print"/>
          <a:stretch>
            <a:fillRect/>
          </a:stretch>
        </p:blipFill>
        <p:spPr>
          <a:xfrm>
            <a:off x="0" y="0"/>
            <a:ext cx="9396536" cy="7297261"/>
          </a:xfrm>
        </p:spPr>
      </p:pic>
      <p:sp>
        <p:nvSpPr>
          <p:cNvPr id="6" name="Cím 5"/>
          <p:cNvSpPr>
            <a:spLocks noGrp="1"/>
          </p:cNvSpPr>
          <p:nvPr>
            <p:ph type="title"/>
          </p:nvPr>
        </p:nvSpPr>
        <p:spPr/>
        <p:txBody>
          <a:bodyPr>
            <a:normAutofit/>
          </a:bodyPr>
          <a:lstStyle/>
          <a:p>
            <a:r>
              <a:rPr lang="hu-HU" sz="5400" b="1" dirty="0" smtClean="0">
                <a:latin typeface="Bradley Hand ITC" pitchFamily="66" charset="0"/>
              </a:rPr>
              <a:t>Isten kit értékel?</a:t>
            </a:r>
            <a:endParaRPr lang="hu-HU" sz="5400" b="1" dirty="0">
              <a:latin typeface="Bradley Hand ITC"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9" descr="anges_gardiens-450.jpg"/>
          <p:cNvPicPr>
            <a:picLocks noChangeAspect="1"/>
          </p:cNvPicPr>
          <p:nvPr/>
        </p:nvPicPr>
        <p:blipFill>
          <a:blip r:embed="rId2" cstate="print">
            <a:lum bright="22000" contrast="-37000"/>
          </a:blip>
          <a:stretch>
            <a:fillRect/>
          </a:stretch>
        </p:blipFill>
        <p:spPr>
          <a:xfrm>
            <a:off x="0" y="0"/>
            <a:ext cx="9396536" cy="7297261"/>
          </a:xfrm>
          <a:prstGeom prst="rect">
            <a:avLst/>
          </a:prstGeom>
        </p:spPr>
      </p:pic>
      <p:sp>
        <p:nvSpPr>
          <p:cNvPr id="2" name="Cím 1"/>
          <p:cNvSpPr>
            <a:spLocks noGrp="1"/>
          </p:cNvSpPr>
          <p:nvPr>
            <p:ph type="title"/>
          </p:nvPr>
        </p:nvSpPr>
        <p:spPr/>
        <p:txBody>
          <a:bodyPr/>
          <a:lstStyle/>
          <a:p>
            <a:r>
              <a:rPr lang="hu-HU" b="1" dirty="0" smtClean="0">
                <a:latin typeface="Bradley Hand ITC" pitchFamily="66" charset="0"/>
              </a:rPr>
              <a:t>Isten kit értékel?</a:t>
            </a:r>
            <a:endParaRPr lang="hu-HU" dirty="0"/>
          </a:p>
        </p:txBody>
      </p:sp>
      <p:sp>
        <p:nvSpPr>
          <p:cNvPr id="3" name="Tartalom helye 2"/>
          <p:cNvSpPr>
            <a:spLocks noGrp="1"/>
          </p:cNvSpPr>
          <p:nvPr>
            <p:ph idx="1"/>
          </p:nvPr>
        </p:nvSpPr>
        <p:spPr/>
        <p:txBody>
          <a:bodyPr/>
          <a:lstStyle/>
          <a:p>
            <a:r>
              <a:rPr lang="hu-HU" b="1" dirty="0" smtClean="0">
                <a:latin typeface="Bradley Hand ITC" pitchFamily="66" charset="0"/>
              </a:rPr>
              <a:t>Az </a:t>
            </a:r>
            <a:r>
              <a:rPr lang="hu-HU" dirty="0" smtClean="0">
                <a:latin typeface="Bradley Hand ITC" pitchFamily="66" charset="0"/>
              </a:rPr>
              <a:t>Ő</a:t>
            </a:r>
            <a:r>
              <a:rPr lang="hu-HU" b="1" dirty="0" smtClean="0">
                <a:latin typeface="Bradley Hand ITC" pitchFamily="66" charset="0"/>
              </a:rPr>
              <a:t> Fiát, ezért teljesen egylényeg</a:t>
            </a:r>
            <a:r>
              <a:rPr lang="hu-HU" dirty="0" smtClean="0">
                <a:latin typeface="Bradley Hand ITC" pitchFamily="66" charset="0"/>
              </a:rPr>
              <a:t>ű</a:t>
            </a:r>
            <a:r>
              <a:rPr lang="hu-HU" b="1" dirty="0" smtClean="0">
                <a:latin typeface="Bradley Hand ITC" pitchFamily="66" charset="0"/>
              </a:rPr>
              <a:t> az Atya és a Fiú: nem két külön Isten, hanem egy. </a:t>
            </a:r>
          </a:p>
          <a:p>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783</Words>
  <Application>Microsoft Office PowerPoint</Application>
  <PresentationFormat>Diavetítés a képernyőre (4:3 oldalarány)</PresentationFormat>
  <Paragraphs>76</Paragraphs>
  <Slides>29</Slides>
  <Notes>0</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Office-téma</vt:lpstr>
      <vt:lpstr>Hiszek Jézus Krisztusban</vt:lpstr>
      <vt:lpstr>Hinni csak a templomban kell?</vt:lpstr>
      <vt:lpstr>Hinni csak a templomban kell?</vt:lpstr>
      <vt:lpstr>Hinni csak a templomban kell?</vt:lpstr>
      <vt:lpstr>Hinni csak a templomban kell?</vt:lpstr>
      <vt:lpstr>Hinni csak a templomban kell?</vt:lpstr>
      <vt:lpstr>Hinni csak a templomban kell?</vt:lpstr>
      <vt:lpstr>Isten kit értékel?</vt:lpstr>
      <vt:lpstr>Isten kit értékel?</vt:lpstr>
      <vt:lpstr>Isten kit értékel?</vt:lpstr>
      <vt:lpstr>Isten kit értékel?</vt:lpstr>
      <vt:lpstr>12. dia</vt:lpstr>
      <vt:lpstr>13. dia</vt:lpstr>
      <vt:lpstr>Jézus misztériumát érintő tévtanítások</vt:lpstr>
      <vt:lpstr>A legnagyobb ember aki valaha élt?</vt:lpstr>
      <vt:lpstr>Nem is igazi ember?</vt:lpstr>
      <vt:lpstr>Istennek csak fogadott, de nem egylényegű Fia?</vt:lpstr>
      <vt:lpstr>Nem csak félig ember, félig Isten?</vt:lpstr>
      <vt:lpstr>Mi van, ha az állatok is személyek?</vt:lpstr>
      <vt:lpstr>A személy</vt:lpstr>
      <vt:lpstr>A személy</vt:lpstr>
      <vt:lpstr>A személy</vt:lpstr>
      <vt:lpstr>A személy</vt:lpstr>
      <vt:lpstr>Frigyre lép az isteni és emberi -nemcsak „szerelemi szimbiózis” (énhatárok elmosódása)?</vt:lpstr>
      <vt:lpstr>Frigyre lép az isteni és emberi -nemcsak „szerelemi szimbiózis” (énhatárok elmosódása)?</vt:lpstr>
      <vt:lpstr>Frigyre lép az isteni és emberi -nemcsak „szerelemi szimbiózis” (énhatárok elmosódása)?</vt:lpstr>
      <vt:lpstr>Hogy fér meg Krisztusban az isteni mindentudás az emberi tudatlansággal?</vt:lpstr>
      <vt:lpstr>Hogy fér meg Krisztusban az isteni mindentudás az emberi tudatlansággal?</vt:lpstr>
      <vt:lpstr>Összefoglalás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Hiszek Jézus Krisztusban</dc:title>
  <dc:creator>pistván</dc:creator>
  <cp:lastModifiedBy>pistván</cp:lastModifiedBy>
  <cp:revision>38</cp:revision>
  <dcterms:created xsi:type="dcterms:W3CDTF">2013-02-21T20:06:05Z</dcterms:created>
  <dcterms:modified xsi:type="dcterms:W3CDTF">2013-02-22T02:25:52Z</dcterms:modified>
</cp:coreProperties>
</file>